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256" r:id="rId2"/>
    <p:sldId id="282" r:id="rId3"/>
    <p:sldId id="283" r:id="rId4"/>
    <p:sldId id="285" r:id="rId5"/>
    <p:sldId id="280" r:id="rId6"/>
    <p:sldId id="281" r:id="rId7"/>
    <p:sldId id="277" r:id="rId8"/>
    <p:sldId id="263" r:id="rId9"/>
    <p:sldId id="258" r:id="rId10"/>
    <p:sldId id="260" r:id="rId11"/>
    <p:sldId id="261" r:id="rId12"/>
    <p:sldId id="271" r:id="rId13"/>
    <p:sldId id="265" r:id="rId14"/>
    <p:sldId id="284" r:id="rId15"/>
    <p:sldId id="264" r:id="rId16"/>
    <p:sldId id="272" r:id="rId17"/>
    <p:sldId id="269" r:id="rId18"/>
    <p:sldId id="273" r:id="rId19"/>
    <p:sldId id="270" r:id="rId20"/>
    <p:sldId id="286" r:id="rId21"/>
    <p:sldId id="276" r:id="rId22"/>
    <p:sldId id="274" r:id="rId23"/>
    <p:sldId id="275" r:id="rId24"/>
    <p:sldId id="267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3E5F9"/>
    <a:srgbClr val="D0D8E8"/>
    <a:srgbClr val="E9EDF4"/>
    <a:srgbClr val="A4CB75"/>
    <a:srgbClr val="98CA76"/>
    <a:srgbClr val="FFFFFF"/>
    <a:srgbClr val="CD8472"/>
    <a:srgbClr val="99CCFF"/>
    <a:srgbClr val="CBE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172" autoAdjust="0"/>
  </p:normalViewPr>
  <p:slideViewPr>
    <p:cSldViewPr>
      <p:cViewPr>
        <p:scale>
          <a:sx n="120" d="100"/>
          <a:sy n="120" d="100"/>
        </p:scale>
        <p:origin x="-144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7" y="3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2020 г., тыс. руб</c:v>
                </c:pt>
                <c:pt idx="1">
                  <c:v>2021 г., тыс. руб</c:v>
                </c:pt>
                <c:pt idx="2">
                  <c:v>2022 г., тыс. руб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34035.5</c:v>
                </c:pt>
                <c:pt idx="1">
                  <c:v>34730.800000000003</c:v>
                </c:pt>
                <c:pt idx="2">
                  <c:v>34918.800000000003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2020 г., тыс. руб</c:v>
                </c:pt>
                <c:pt idx="1">
                  <c:v>2021 г., тыс. руб</c:v>
                </c:pt>
                <c:pt idx="2">
                  <c:v>2022 г., тыс. руб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291.5</c:v>
                </c:pt>
                <c:pt idx="1">
                  <c:v>291.5</c:v>
                </c:pt>
                <c:pt idx="2">
                  <c:v>0</c:v>
                </c:pt>
              </c:numCache>
            </c:numRef>
          </c:val>
        </c:ser>
        <c:axId val="163289728"/>
        <c:axId val="163295616"/>
      </c:barChart>
      <c:catAx>
        <c:axId val="163289728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</a:defRPr>
            </a:pPr>
            <a:endParaRPr lang="ru-RU"/>
          </a:p>
        </c:txPr>
        <c:crossAx val="163295616"/>
        <c:crosses val="autoZero"/>
        <c:auto val="1"/>
        <c:lblAlgn val="ctr"/>
        <c:lblOffset val="100"/>
      </c:catAx>
      <c:valAx>
        <c:axId val="1632956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ru-RU"/>
          </a:p>
        </c:txPr>
        <c:crossAx val="163289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62000"/>
            <a:satMod val="180000"/>
          </a:schemeClr>
        </a:gs>
        <a:gs pos="65000">
          <a:schemeClr val="accent5">
            <a:tint val="32000"/>
            <a:satMod val="250000"/>
          </a:schemeClr>
        </a:gs>
        <a:gs pos="100000">
          <a:schemeClr val="accent5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5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на </a:t>
            </a: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16705550695054"/>
          <c:y val="2.5542023869524109E-3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6.4043209876543328E-2"/>
          <c:y val="0.15967928067225023"/>
          <c:w val="0.84104938271604934"/>
          <c:h val="0.74002664415214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2020 год</c:v>
                </c:pt>
              </c:strCache>
            </c:strRef>
          </c:tx>
          <c:dLbls>
            <c:dLbl>
              <c:idx val="1"/>
              <c:layout>
                <c:manualLayout>
                  <c:x val="4.0308885000486065E-2"/>
                  <c:y val="9.2796586137559298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893937736949548"/>
                  <c:y val="-3.3489816777207936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9675549236900944"/>
                  <c:y val="-0.1242422365320127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29456480266355606"/>
                  <c:y val="5.1084047739048217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Налог на имущество физ.лиц</c:v>
                </c:pt>
                <c:pt idx="2">
                  <c:v>Акцизы</c:v>
                </c:pt>
                <c:pt idx="3">
                  <c:v>Гос.пошлина за совершение нотариальных действий</c:v>
                </c:pt>
                <c:pt idx="4">
                  <c:v>Земельный налог с орагнизаций</c:v>
                </c:pt>
                <c:pt idx="5">
                  <c:v>Прочие доходы от оказания платных услуг</c:v>
                </c:pt>
                <c:pt idx="6">
                  <c:v>Земельный налог с физических лиц</c:v>
                </c:pt>
                <c:pt idx="7">
                  <c:v>Аренда</c:v>
                </c:pt>
                <c:pt idx="8">
                  <c:v>Прочие доходы (соц.найм)</c:v>
                </c:pt>
                <c:pt idx="9">
                  <c:v>Доходы от продаж мат. и немат.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2703</c:v>
                </c:pt>
                <c:pt idx="1">
                  <c:v>770</c:v>
                </c:pt>
                <c:pt idx="2">
                  <c:v>4000</c:v>
                </c:pt>
                <c:pt idx="3">
                  <c:v>3.5</c:v>
                </c:pt>
                <c:pt idx="4">
                  <c:v>10650</c:v>
                </c:pt>
                <c:pt idx="5">
                  <c:v>16</c:v>
                </c:pt>
                <c:pt idx="6">
                  <c:v>15000</c:v>
                </c:pt>
                <c:pt idx="7">
                  <c:v>100.8</c:v>
                </c:pt>
                <c:pt idx="8">
                  <c:v>768.1</c:v>
                </c:pt>
                <c:pt idx="9">
                  <c:v>1518.1599999999999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На </a:t>
            </a: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2019 год</c:v>
                </c:pt>
              </c:strCache>
            </c:strRef>
          </c:tx>
          <c:dLbls>
            <c:dLbl>
              <c:idx val="0"/>
              <c:layout>
                <c:manualLayout>
                  <c:x val="-5.7792071472055867E-2"/>
                  <c:y val="-0.23904652176249036"/>
                </c:manualLayout>
              </c:layout>
              <c:showPercent val="1"/>
            </c:dLbl>
            <c:dLbl>
              <c:idx val="1"/>
              <c:layout>
                <c:manualLayout>
                  <c:x val="6.2244839105514177E-2"/>
                  <c:y val="0.15781605009760458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65178.7</c:v>
                </c:pt>
                <c:pt idx="1">
                  <c:v>11649.1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05"/>
          <c:y val="0.13523688444578191"/>
          <c:w val="0.92597746555839688"/>
          <c:h val="9.3674670710890195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C8CF8-0378-4734-B814-23DA7DCC72D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16B62B-8E7F-4665-ACC3-035723EBB3E1}" type="pres">
      <dgm:prSet presAssocID="{21DC8CF8-0378-4734-B814-23DA7DCC72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94592-BBCC-4D23-820E-F90B478B9A24}" type="presOf" srcId="{21DC8CF8-0378-4734-B814-23DA7DCC72DF}" destId="{0016B62B-8E7F-4665-ACC3-035723EBB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082DB-4630-43D8-8047-5A28719B0B73}" type="doc">
      <dgm:prSet loTypeId="urn:microsoft.com/office/officeart/2005/8/layout/hierarchy1" loCatId="hierarchy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AD853D00-92B8-4AB8-A06D-CA2D50EF9291}">
      <dgm:prSet phldrT="[Текст]" custT="1"/>
      <dgm:spPr/>
      <dgm:t>
        <a:bodyPr/>
        <a:lstStyle/>
        <a:p>
          <a:r>
            <a:rPr lang="ru-RU" sz="2400" b="1" dirty="0" smtClean="0">
              <a:latin typeface="Calibri" pitchFamily="34" charset="0"/>
            </a:rPr>
            <a:t>9 500,00  </a:t>
          </a:r>
          <a:r>
            <a:rPr lang="ru-RU" sz="2400" dirty="0" smtClean="0">
              <a:latin typeface="Calibri" pitchFamily="34" charset="0"/>
            </a:rPr>
            <a:t>– </a:t>
          </a:r>
          <a:r>
            <a:rPr lang="ru-RU" sz="1800" dirty="0" smtClean="0">
              <a:latin typeface="Calibri" pitchFamily="34" charset="0"/>
            </a:rPr>
            <a:t>СКЦ «Мшинского с/п»</a:t>
          </a:r>
          <a:endParaRPr lang="ru-RU" sz="1800" dirty="0">
            <a:latin typeface="Calibri" pitchFamily="34" charset="0"/>
          </a:endParaRPr>
        </a:p>
      </dgm:t>
    </dgm:pt>
    <dgm:pt modelId="{0AE65D0F-5501-4593-B9F0-13EA2BE10101}" type="parTrans" cxnId="{A71C15CD-6A21-4F21-83D4-EFCE5D548DDE}">
      <dgm:prSet/>
      <dgm:spPr/>
      <dgm:t>
        <a:bodyPr/>
        <a:lstStyle/>
        <a:p>
          <a:endParaRPr lang="ru-RU"/>
        </a:p>
      </dgm:t>
    </dgm:pt>
    <dgm:pt modelId="{1506AF9C-2293-4672-B619-0F5E925D0A0E}" type="sibTrans" cxnId="{A71C15CD-6A21-4F21-83D4-EFCE5D548DDE}">
      <dgm:prSet/>
      <dgm:spPr/>
      <dgm:t>
        <a:bodyPr/>
        <a:lstStyle/>
        <a:p>
          <a:endParaRPr lang="ru-RU"/>
        </a:p>
      </dgm:t>
    </dgm:pt>
    <dgm:pt modelId="{6CBD899B-4BF1-4DD5-B182-5594DCF0896C}" type="pres">
      <dgm:prSet presAssocID="{E04082DB-4630-43D8-8047-5A28719B0B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D88121-7BCD-4FAF-A119-5BBDF487A3D9}" type="pres">
      <dgm:prSet presAssocID="{AD853D00-92B8-4AB8-A06D-CA2D50EF9291}" presName="hierRoot1" presStyleCnt="0"/>
      <dgm:spPr/>
    </dgm:pt>
    <dgm:pt modelId="{F9C889DF-F4D9-435E-8626-58AC86BF21E5}" type="pres">
      <dgm:prSet presAssocID="{AD853D00-92B8-4AB8-A06D-CA2D50EF9291}" presName="composite" presStyleCnt="0"/>
      <dgm:spPr/>
    </dgm:pt>
    <dgm:pt modelId="{E7F4FAC7-706A-4D27-9611-F0B5C93A9AAA}" type="pres">
      <dgm:prSet presAssocID="{AD853D00-92B8-4AB8-A06D-CA2D50EF9291}" presName="background" presStyleLbl="node0" presStyleIdx="0" presStyleCnt="1"/>
      <dgm:spPr/>
    </dgm:pt>
    <dgm:pt modelId="{D73F9A02-B461-45F3-84D5-EF126620A241}" type="pres">
      <dgm:prSet presAssocID="{AD853D00-92B8-4AB8-A06D-CA2D50EF9291}" presName="text" presStyleLbl="fgAcc0" presStyleIdx="0" presStyleCnt="1" custScaleX="75755" custScaleY="45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EE43B-EB2D-447E-9C44-3EA5ED5B3F09}" type="pres">
      <dgm:prSet presAssocID="{AD853D00-92B8-4AB8-A06D-CA2D50EF9291}" presName="hierChild2" presStyleCnt="0"/>
      <dgm:spPr/>
    </dgm:pt>
  </dgm:ptLst>
  <dgm:cxnLst>
    <dgm:cxn modelId="{CF159D9E-9864-4E6E-B5B5-49C8F9C7EAD2}" type="presOf" srcId="{E04082DB-4630-43D8-8047-5A28719B0B73}" destId="{6CBD899B-4BF1-4DD5-B182-5594DCF0896C}" srcOrd="0" destOrd="0" presId="urn:microsoft.com/office/officeart/2005/8/layout/hierarchy1"/>
    <dgm:cxn modelId="{A71C15CD-6A21-4F21-83D4-EFCE5D548DDE}" srcId="{E04082DB-4630-43D8-8047-5A28719B0B73}" destId="{AD853D00-92B8-4AB8-A06D-CA2D50EF9291}" srcOrd="0" destOrd="0" parTransId="{0AE65D0F-5501-4593-B9F0-13EA2BE10101}" sibTransId="{1506AF9C-2293-4672-B619-0F5E925D0A0E}"/>
    <dgm:cxn modelId="{C74408DA-1E35-4D65-9B46-E3AD34F8A15F}" type="presOf" srcId="{AD853D00-92B8-4AB8-A06D-CA2D50EF9291}" destId="{D73F9A02-B461-45F3-84D5-EF126620A241}" srcOrd="0" destOrd="0" presId="urn:microsoft.com/office/officeart/2005/8/layout/hierarchy1"/>
    <dgm:cxn modelId="{14F944E2-CD3A-4ADD-B03C-3154DB62376F}" type="presParOf" srcId="{6CBD899B-4BF1-4DD5-B182-5594DCF0896C}" destId="{94D88121-7BCD-4FAF-A119-5BBDF487A3D9}" srcOrd="0" destOrd="0" presId="urn:microsoft.com/office/officeart/2005/8/layout/hierarchy1"/>
    <dgm:cxn modelId="{65615F4D-C51B-4C9E-AC58-1E369B66CD60}" type="presParOf" srcId="{94D88121-7BCD-4FAF-A119-5BBDF487A3D9}" destId="{F9C889DF-F4D9-435E-8626-58AC86BF21E5}" srcOrd="0" destOrd="0" presId="urn:microsoft.com/office/officeart/2005/8/layout/hierarchy1"/>
    <dgm:cxn modelId="{624D5383-08EE-4834-86B1-AD38A581F63A}" type="presParOf" srcId="{F9C889DF-F4D9-435E-8626-58AC86BF21E5}" destId="{E7F4FAC7-706A-4D27-9611-F0B5C93A9AAA}" srcOrd="0" destOrd="0" presId="urn:microsoft.com/office/officeart/2005/8/layout/hierarchy1"/>
    <dgm:cxn modelId="{CDA539DF-3896-4E8A-95E0-C720BEEB8FD8}" type="presParOf" srcId="{F9C889DF-F4D9-435E-8626-58AC86BF21E5}" destId="{D73F9A02-B461-45F3-84D5-EF126620A241}" srcOrd="1" destOrd="0" presId="urn:microsoft.com/office/officeart/2005/8/layout/hierarchy1"/>
    <dgm:cxn modelId="{856B842C-14A7-4E3F-B401-2BB7C1497748}" type="presParOf" srcId="{94D88121-7BCD-4FAF-A119-5BBDF487A3D9}" destId="{508EE43B-EB2D-447E-9C44-3EA5ED5B3F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941B2-66AF-4CB0-9D56-6F54D8E7828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E00C-78D7-4867-9C9A-14D511B09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11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49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92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34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84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87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E00C-78D7-4867-9C9A-14D511B093B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92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20E7E6-45C2-40F0-B17D-B94E6CAE4902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930A5-6E71-4B9C-BFA9-A023831E8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www.heraldicum.ru/russia/subjects/towns/images/msh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00200" cy="209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564905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ПРОЕКТ БЮДЖЕТА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 2020 год и плановый период 2021 – 2022 годы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18864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МШИНСКОЕ СЕЛЬСКОЕ ПОСЕЛЕНИЕ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ЛУЖСКОГО МУНИЦИПАЛЬНОГО РАЙОНА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Администрация Мшинского СП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Прогноз налоговых и неналоговых поступлений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9186724"/>
              </p:ext>
            </p:extLst>
          </p:nvPr>
        </p:nvGraphicFramePr>
        <p:xfrm>
          <a:off x="457200" y="1481138"/>
          <a:ext cx="8229600" cy="49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Безвозмездные поступления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608656"/>
              </p:ext>
            </p:extLst>
          </p:nvPr>
        </p:nvGraphicFramePr>
        <p:xfrm>
          <a:off x="323528" y="1196751"/>
          <a:ext cx="8568952" cy="19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340"/>
                <a:gridCol w="1274614"/>
                <a:gridCol w="1274614"/>
                <a:gridCol w="1285384"/>
              </a:tblGrid>
              <a:tr h="615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дохода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2020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г,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2021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г,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2022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г,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Субвенции бюджетам поселений на осуществление первичного воинского учета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281,4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291,5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928" marR="90928"/>
                </a:tc>
              </a:tr>
              <a:tr h="412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281,4</a:t>
                      </a:r>
                    </a:p>
                    <a:p>
                      <a:pPr algn="r"/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291,5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 marL="90928" marR="90928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Прогнозируемые </a:t>
            </a: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расходы</a:t>
            </a: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9373874"/>
              </p:ext>
            </p:extLst>
          </p:nvPr>
        </p:nvGraphicFramePr>
        <p:xfrm>
          <a:off x="323528" y="1196752"/>
          <a:ext cx="8568953" cy="5240208"/>
        </p:xfrm>
        <a:graphic>
          <a:graphicData uri="http://schemas.openxmlformats.org/drawingml/2006/table">
            <a:tbl>
              <a:tblPr/>
              <a:tblGrid>
                <a:gridCol w="4284476"/>
                <a:gridCol w="1499546"/>
                <a:gridCol w="1424568"/>
                <a:gridCol w="1360363"/>
              </a:tblGrid>
              <a:tr h="573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.,       тыс. руб.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г.,      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тыс. руб.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2022г.,      тыс. руб.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25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8 783,9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9 037,6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9 331,5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281,4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291,5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0,0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361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безопасность и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правоохр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деятельность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410,0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410,0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410,0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99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экономика, в том числе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5 607,01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5 607,01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6 620,78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Дорожное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Calibri" panose="020F0502020204030204" pitchFamily="34" charset="0"/>
                        </a:rPr>
                        <a:t>5 157,01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5 157,01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170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,78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Жилищно-коммунальное хозяйство,            в том числе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9 206,96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8 803,21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7 166,95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Calibri" panose="020F0502020204030204" pitchFamily="34" charset="0"/>
                        </a:rPr>
                        <a:t>850,0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800,0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800,0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Calibri" panose="020F0502020204030204" pitchFamily="34" charset="0"/>
                        </a:rPr>
                        <a:t>3 546,96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1 913,95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1 396,95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Calibri" panose="020F0502020204030204" pitchFamily="34" charset="0"/>
                        </a:rPr>
                        <a:t>4 810,0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6 089,26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4 970,0</a:t>
                      </a:r>
                      <a:endParaRPr lang="ru-RU" sz="18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кинематография, 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 кап. ремонт здания СДЦ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9 500,00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10 000,00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10 500,00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57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842,7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876,4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911,5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itchFamily="34" charset="0"/>
                        </a:rPr>
                        <a:t>48 995,94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itchFamily="34" charset="0"/>
                        </a:rPr>
                        <a:t>48 985,93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itchFamily="34" charset="0"/>
                        </a:rPr>
                        <a:t>48 278,46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886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11841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Муниципальная программа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«Устойчивое развитие территории </a:t>
            </a:r>
            <a:r>
              <a:rPr lang="ru-RU" sz="2800" dirty="0" err="1" smtClean="0">
                <a:solidFill>
                  <a:srgbClr val="7030A0"/>
                </a:solidFill>
                <a:latin typeface="Arial Black" pitchFamily="34" charset="0"/>
              </a:rPr>
              <a:t>Мшинского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сельского поселения»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7573511"/>
              </p:ext>
            </p:extLst>
          </p:nvPr>
        </p:nvGraphicFramePr>
        <p:xfrm>
          <a:off x="467544" y="1844824"/>
          <a:ext cx="8352927" cy="37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211"/>
                <a:gridCol w="1352778"/>
                <a:gridCol w="1108795"/>
                <a:gridCol w="1296143"/>
              </a:tblGrid>
              <a:tr h="56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подпрограммы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2020г., тыс. руб.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2021г., тыс. руб.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2022г., тыс. руб.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05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 Развитие</a:t>
                      </a:r>
                      <a:r>
                        <a:rPr lang="ru-RU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культуры, физической культуры и спорта в </a:t>
                      </a:r>
                      <a:r>
                        <a:rPr lang="ru-RU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Мшинском</a:t>
                      </a:r>
                      <a:r>
                        <a:rPr lang="ru-RU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 ЛМР, в том числе кап. ремонт здания СДЦ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9 500,00</a:t>
                      </a:r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10 000.00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10 500,00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7776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 Обеспечение устойчивого функционирования ЖКХ в </a:t>
                      </a:r>
                      <a:r>
                        <a:rPr lang="ru-R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Мшинском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9 206,96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8 803,21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7 166,95</a:t>
                      </a:r>
                    </a:p>
                  </a:txBody>
                  <a:tcPr/>
                </a:tc>
              </a:tr>
              <a:tr h="8105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 Развитие автомобильных дорог в </a:t>
                      </a:r>
                      <a:r>
                        <a:rPr lang="ru-R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Мшинском</a:t>
                      </a:r>
                      <a:r>
                        <a:rPr lang="ru-RU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 Лужского муниципального района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5 157,01</a:t>
                      </a:r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5 157,01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6 170,78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673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 Безопасность Мшинского</a:t>
                      </a:r>
                      <a:r>
                        <a:rPr lang="ru-RU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 Лужского муниципального района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410,0</a:t>
                      </a:r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410,0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410,0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233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183564" cy="357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810"/>
                <a:gridCol w="1152128"/>
                <a:gridCol w="1224136"/>
                <a:gridCol w="1306490"/>
              </a:tblGrid>
              <a:tr h="107212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2020г.,</a:t>
                      </a:r>
                    </a:p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2021г.,</a:t>
                      </a:r>
                    </a:p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2022г.,</a:t>
                      </a:r>
                    </a:p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1.7 Развитие муниципальной службы в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администрации Мшинского сельского поселения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1.8 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libri" pitchFamily="34" charset="0"/>
                        </a:rPr>
                        <a:t>ИТОГО ПО ПРОГРАММЕ: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11841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Муниципальная программа</a:t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«Устойчивое развитие территории </a:t>
            </a:r>
            <a:r>
              <a:rPr lang="ru-RU" sz="2800" dirty="0" err="1" smtClean="0">
                <a:solidFill>
                  <a:srgbClr val="7030A0"/>
                </a:solidFill>
                <a:latin typeface="Arial Black" pitchFamily="34" charset="0"/>
              </a:rPr>
              <a:t>Мшинского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сельского поселения»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  <a:latin typeface="Arial Black" pitchFamily="34" charset="0"/>
              </a:rPr>
              <a:t>Прогнозируемые 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расходы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9265602"/>
              </p:ext>
            </p:extLst>
          </p:nvPr>
        </p:nvGraphicFramePr>
        <p:xfrm>
          <a:off x="539552" y="170080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216925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48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Arial Black" pitchFamily="34" charset="0"/>
              </a:rPr>
              <a:t>Прогнозируемые 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расходы</a:t>
            </a:r>
            <a:r>
              <a:rPr lang="ru-RU" sz="2200" dirty="0" smtClean="0">
                <a:solidFill>
                  <a:srgbClr val="1F497D"/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rgbClr val="1F497D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1F497D"/>
                </a:solidFill>
                <a:latin typeface="Arial Black" pitchFamily="34" charset="0"/>
              </a:rPr>
              <a:t>по ведомственной структуре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060848"/>
            <a:ext cx="2520280" cy="1296144"/>
          </a:xfrm>
          <a:prstGeom prst="roundRect">
            <a:avLst/>
          </a:prstGeom>
          <a:gradFill>
            <a:gsLst>
              <a:gs pos="0">
                <a:srgbClr val="CD8472"/>
              </a:gs>
              <a:gs pos="25000">
                <a:schemeClr val="accent2">
                  <a:hueOff val="0"/>
                  <a:satOff val="0"/>
                  <a:lumOff val="0"/>
                  <a:alphaOff val="0"/>
                  <a:tint val="90000"/>
                  <a:shade val="70000"/>
                  <a:satMod val="220000"/>
                </a:schemeClr>
              </a:gs>
              <a:gs pos="50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65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tint val="90000"/>
                  <a:shade val="69000"/>
                  <a:satMod val="22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77000"/>
                  <a:shade val="80000"/>
                  <a:satMod val="23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213285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-"/>
            </a:pPr>
            <a:r>
              <a:rPr lang="ru-RU" dirty="0" smtClean="0">
                <a:latin typeface="Arial Black" pitchFamily="34" charset="0"/>
              </a:rPr>
              <a:t> 8 259,07: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содержание зданий и имущества, заработная плата, услуги связи, коммунальные услуги, расходные материалы и пр</a:t>
            </a:r>
            <a:r>
              <a:rPr lang="ru-RU" dirty="0" smtClean="0"/>
              <a:t>.</a:t>
            </a:r>
          </a:p>
          <a:p>
            <a:pPr lvl="0" algn="just"/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3568" y="23488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Деятельность администрации МО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293096"/>
            <a:ext cx="2520280" cy="576064"/>
          </a:xfrm>
          <a:prstGeom prst="roundRect">
            <a:avLst/>
          </a:prstGeom>
          <a:gradFill>
            <a:gsLst>
              <a:gs pos="0">
                <a:srgbClr val="CD8472"/>
              </a:gs>
              <a:gs pos="25000">
                <a:schemeClr val="accent2">
                  <a:hueOff val="0"/>
                  <a:satOff val="0"/>
                  <a:lumOff val="0"/>
                  <a:alphaOff val="0"/>
                  <a:tint val="90000"/>
                  <a:shade val="70000"/>
                  <a:satMod val="220000"/>
                </a:schemeClr>
              </a:gs>
              <a:gs pos="50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65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tint val="90000"/>
                  <a:shade val="69000"/>
                  <a:satMod val="22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77000"/>
                  <a:shade val="80000"/>
                  <a:satMod val="23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436510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Резервные фонды</a:t>
            </a:r>
            <a:endParaRPr lang="ru-RU" sz="2200" dirty="0" smtClean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4293096"/>
            <a:ext cx="5242485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50,0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085184"/>
            <a:ext cx="259228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Другие общегосударственные вопросы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501317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dirty="0" smtClean="0">
                <a:latin typeface="Arial Black" pitchFamily="34" charset="0"/>
              </a:rPr>
              <a:t>- </a:t>
            </a:r>
            <a:r>
              <a:rPr lang="ru-RU" b="1" dirty="0" smtClean="0">
                <a:latin typeface="Arial Black" pitchFamily="34" charset="0"/>
              </a:rPr>
              <a:t>208,5</a:t>
            </a:r>
            <a:r>
              <a:rPr lang="ru-RU" b="1" dirty="0" smtClean="0">
                <a:latin typeface="Arial Black" pitchFamily="34" charset="0"/>
                <a:cs typeface="Calibri" panose="020F0502020204030204" pitchFamily="34" charset="0"/>
              </a:rPr>
              <a:t>: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расходы):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обслуживание объектов казны, услуги по оценке недвижимости, публикации в СМИ, повышение квалификации работников и пр.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77281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980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77281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2060848"/>
            <a:ext cx="2520280" cy="792088"/>
          </a:xfrm>
          <a:prstGeom prst="roundRect">
            <a:avLst/>
          </a:prstGeom>
          <a:gradFill>
            <a:gsLst>
              <a:gs pos="0">
                <a:srgbClr val="CD8472"/>
              </a:gs>
              <a:gs pos="25000">
                <a:schemeClr val="accent2">
                  <a:hueOff val="0"/>
                  <a:satOff val="0"/>
                  <a:lumOff val="0"/>
                  <a:alphaOff val="0"/>
                  <a:tint val="90000"/>
                  <a:shade val="70000"/>
                  <a:satMod val="220000"/>
                </a:schemeClr>
              </a:gs>
              <a:gs pos="50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65000">
                <a:schemeClr val="accent2">
                  <a:hueOff val="0"/>
                  <a:satOff val="0"/>
                  <a:lumOff val="0"/>
                  <a:alphaOff val="0"/>
                  <a:tint val="90000"/>
                  <a:shade val="58000"/>
                  <a:satMod val="225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tint val="90000"/>
                  <a:shade val="69000"/>
                  <a:satMod val="22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77000"/>
                  <a:shade val="80000"/>
                  <a:satMod val="23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3568" y="206084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ВУС –281,4 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1988840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Первичный воинский учет на территориях, где отсутствуют военные комиссариаты (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расходы) –          </a:t>
            </a:r>
            <a:r>
              <a:rPr lang="ru-RU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счет субвенций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3140968"/>
            <a:ext cx="82089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497D"/>
                </a:solidFill>
                <a:latin typeface="Arial Black" pitchFamily="34" charset="0"/>
              </a:rPr>
              <a:t>НАЦИОНАЛЬНАЯ БЕЗОПАСНОСТЬ 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3933056"/>
            <a:ext cx="2520280" cy="504056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933056"/>
            <a:ext cx="2520280" cy="504056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3933056"/>
            <a:ext cx="2520280" cy="504056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4581128"/>
            <a:ext cx="2520280" cy="1440160"/>
          </a:xfrm>
          <a:prstGeom prst="rect">
            <a:avLst/>
          </a:prstGeom>
          <a:solidFill>
            <a:srgbClr val="D0D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безопасности людей на водных объектах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7864" y="4581128"/>
            <a:ext cx="2520280" cy="1440160"/>
          </a:xfrm>
          <a:prstGeom prst="rect">
            <a:avLst/>
          </a:prstGeom>
          <a:solidFill>
            <a:srgbClr val="D0D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Укрепление пожарной безопасности на территории поселения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4581128"/>
            <a:ext cx="2520280" cy="1440160"/>
          </a:xfrm>
          <a:prstGeom prst="rect">
            <a:avLst/>
          </a:prstGeom>
          <a:solidFill>
            <a:srgbClr val="D0D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Мероприятия по противодействия экстремизму и профилактике терроризма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20,0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9872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340,0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50,0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732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060848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>
              <a:latin typeface="Arial Black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140968"/>
            <a:ext cx="396044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1 267,0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содержание автомобильных дорог местного значения;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3140968"/>
            <a:ext cx="396044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3 890,01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ремонт автомобильных дорог общего пользования местного значения;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1872208" cy="8084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31840" y="2348880"/>
            <a:ext cx="5518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Black" pitchFamily="34" charset="0"/>
                <a:cs typeface="Calibri" panose="020F0502020204030204" pitchFamily="34" charset="0"/>
              </a:rPr>
              <a:t>ДОРОЖНОЕ ХОЗЯЙСТВО – 5 157,01</a:t>
            </a:r>
            <a:endParaRPr lang="ru-RU" sz="2000" b="1" dirty="0">
              <a:solidFill>
                <a:prstClr val="white"/>
              </a:solidFill>
              <a:latin typeface="Arial Black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 descr="зем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941168"/>
            <a:ext cx="3528392" cy="165618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39552" y="4077072"/>
            <a:ext cx="820891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Другие вопросы в области национальной экономики –  450,0</a:t>
            </a:r>
            <a:endParaRPr lang="ru-R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11960" y="494116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300,0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– расходы на мероприятия по землеустройству и землепользованию;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150,0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мероприятия в области строительства, архитектуры и градостроительства;</a:t>
            </a:r>
          </a:p>
        </p:txBody>
      </p:sp>
    </p:spTree>
    <p:extLst>
      <p:ext uri="{BB962C8B-B14F-4D97-AF65-F5344CB8AC3E}">
        <p14:creationId xmlns:p14="http://schemas.microsoft.com/office/powerpoint/2010/main" xmlns="" val="994658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6288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916832"/>
            <a:ext cx="82809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>
              <a:latin typeface="Arial Black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3789040"/>
            <a:ext cx="468052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7 921, 96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коммунальное хозяйство и благоустройство;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2780928"/>
            <a:ext cx="468052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850,0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расходы на прочие мероприятия в области жилищно-коммунального хозяйства;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9888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Arial Black" pitchFamily="34" charset="0"/>
                <a:cs typeface="Calibri" panose="020F0502020204030204" pitchFamily="34" charset="0"/>
              </a:rPr>
              <a:t>ЖИЛИЩНОЕ ХОЗЯЙСТВО</a:t>
            </a:r>
            <a:r>
              <a:rPr lang="en-US" sz="2400" b="1" dirty="0" smtClean="0">
                <a:latin typeface="Arial Black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Calibri" panose="020F0502020204030204" pitchFamily="34" charset="0"/>
              </a:rPr>
              <a:t>– </a:t>
            </a:r>
            <a:r>
              <a:rPr lang="ru-RU" sz="2000" b="1" dirty="0" smtClean="0">
                <a:latin typeface="Arial Black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Calibri" panose="020F0502020204030204" pitchFamily="34" charset="0"/>
              </a:rPr>
              <a:t>9 206,96</a:t>
            </a:r>
            <a:endParaRPr lang="ru-RU" sz="2800" b="1" dirty="0">
              <a:latin typeface="Arial Black" pitchFamily="34" charset="0"/>
              <a:cs typeface="Calibri" panose="020F0502020204030204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995936" y="4869160"/>
            <a:ext cx="468052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435,0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взносы в Фонд капитального ремонта.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18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r>
              <a:rPr lang="ru-RU" dirty="0" smtClean="0"/>
              <a:t>       Публичные слушания </a:t>
            </a:r>
            <a:endParaRPr lang="ru-RU" dirty="0"/>
          </a:p>
        </p:txBody>
      </p:sp>
      <p:pic>
        <p:nvPicPr>
          <p:cNvPr id="1026" name="Picture 2" descr="http://kojva.pechoraonline.ru/content/news/31/new_slush_pu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9160"/>
            <a:ext cx="2065098" cy="1445569"/>
          </a:xfrm>
          <a:prstGeom prst="rect">
            <a:avLst/>
          </a:prstGeom>
          <a:noFill/>
        </p:spPr>
      </p:pic>
      <p:pic>
        <p:nvPicPr>
          <p:cNvPr id="1028" name="Picture 4" descr="http://novostimo.ru/upload/iblock/3f3/3f391a04505833b2b3be3cce2ffbe0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97152"/>
            <a:ext cx="2540097" cy="144023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u="sng" dirty="0" smtClean="0">
                <a:latin typeface="Arial" pitchFamily="34" charset="0"/>
                <a:cs typeface="Arial" pitchFamily="34" charset="0"/>
              </a:rPr>
              <a:t>Публичные слушания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на очередной финансовый год и плановый период.</a:t>
            </a:r>
          </a:p>
          <a:p>
            <a:pPr algn="just"/>
            <a:endParaRPr lang="ru-RU" sz="11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Результат публичных слушаний –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55679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отопительный сез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2186919" cy="14401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627784" y="2276872"/>
            <a:ext cx="612068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43808" y="306896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КОММУНАЛЬНОЕ ХОЗЯЙСТВО – 3 546,96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915816" y="2924944"/>
          <a:ext cx="6084168" cy="373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41277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1700808"/>
            <a:ext cx="8208912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83E5F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5576" y="177281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БЛАГОУСТРОЙСТВО – 4 810,0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22" name="Рисунок 21" descr="УЛИЧНОЕ ОСВЕЩ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2141890" cy="1205884"/>
          </a:xfrm>
          <a:prstGeom prst="rect">
            <a:avLst/>
          </a:prstGeom>
        </p:spPr>
      </p:pic>
      <p:pic>
        <p:nvPicPr>
          <p:cNvPr id="23" name="Рисунок 22" descr="БОРЩЕВ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996952"/>
            <a:ext cx="1944216" cy="1224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1560" y="25649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1410,0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104" y="24928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100,0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12160" y="4725144"/>
            <a:ext cx="16561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940152" y="4797152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500,0</a:t>
            </a:r>
          </a:p>
          <a:p>
            <a:pPr algn="ctr"/>
            <a:r>
              <a:rPr lang="ru-RU" sz="2000" dirty="0" smtClean="0">
                <a:latin typeface="+mj-lt"/>
              </a:rPr>
              <a:t>содержание</a:t>
            </a:r>
          </a:p>
          <a:p>
            <a:pPr algn="ctr"/>
            <a:r>
              <a:rPr lang="ru-RU" sz="2000" dirty="0" smtClean="0">
                <a:latin typeface="+mj-lt"/>
              </a:rPr>
              <a:t>мест</a:t>
            </a:r>
          </a:p>
          <a:p>
            <a:pPr algn="ctr"/>
            <a:r>
              <a:rPr lang="ru-RU" sz="2000" dirty="0" smtClean="0">
                <a:latin typeface="+mj-lt"/>
              </a:rPr>
              <a:t>захоронения</a:t>
            </a:r>
          </a:p>
        </p:txBody>
      </p:sp>
      <p:pic>
        <p:nvPicPr>
          <p:cNvPr id="30" name="Рисунок 29" descr="энерг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653136"/>
            <a:ext cx="2269419" cy="15613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3568" y="63093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555,0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3928" y="4509120"/>
            <a:ext cx="1584176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95936" y="4581128"/>
            <a:ext cx="144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2 245,0</a:t>
            </a:r>
          </a:p>
          <a:p>
            <a:pPr algn="ctr"/>
            <a:r>
              <a:rPr lang="ru-RU" dirty="0" smtClean="0"/>
              <a:t>Прочие </a:t>
            </a:r>
            <a:r>
              <a:rPr lang="ru-RU" dirty="0" err="1" smtClean="0"/>
              <a:t>мероприя-тия</a:t>
            </a:r>
            <a:r>
              <a:rPr lang="ru-RU" dirty="0" smtClean="0"/>
              <a:t> по </a:t>
            </a:r>
            <a:r>
              <a:rPr lang="ru-RU" dirty="0" err="1" smtClean="0"/>
              <a:t>благоуст-ройству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8055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0058473"/>
              </p:ext>
            </p:extLst>
          </p:nvPr>
        </p:nvGraphicFramePr>
        <p:xfrm>
          <a:off x="1475656" y="1916832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48478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ульту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8814">
            <a:off x="452038" y="2316546"/>
            <a:ext cx="253411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499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827584" y="116632"/>
            <a:ext cx="7994848" cy="86409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Прогнозируемые расходы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ведомственной структуре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на 2020 год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6288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данные указанны в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916832"/>
            <a:ext cx="82809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>
              <a:latin typeface="Arial Black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2780928"/>
            <a:ext cx="540060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842,7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расходы на пенсионное обеспечение;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9888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Arial Black" pitchFamily="34" charset="0"/>
                <a:cs typeface="Calibri" panose="020F0502020204030204" pitchFamily="34" charset="0"/>
              </a:rPr>
              <a:t>СОЦИАЛЬНАЯ ПОЛИТИКА</a:t>
            </a:r>
            <a:r>
              <a:rPr lang="en-US" sz="2400" b="1" dirty="0" smtClean="0">
                <a:latin typeface="Arial Black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Calibri" panose="020F0502020204030204" pitchFamily="34" charset="0"/>
              </a:rPr>
              <a:t>– </a:t>
            </a:r>
            <a:r>
              <a:rPr lang="ru-RU" sz="2000" b="1" dirty="0" smtClean="0">
                <a:latin typeface="Arial Black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Calibri" panose="020F0502020204030204" pitchFamily="34" charset="0"/>
              </a:rPr>
              <a:t>842,7</a:t>
            </a:r>
            <a:endParaRPr lang="ru-RU" sz="2800" b="1" dirty="0">
              <a:latin typeface="Arial Black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6937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1233482"/>
          </a:xfrm>
        </p:spPr>
        <p:txBody>
          <a:bodyPr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Спасибо за внимание!</a:t>
            </a:r>
            <a:endParaRPr lang="ru-R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207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Цели публичных слушаний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400" dirty="0" smtClean="0"/>
              <a:t>Информирование жителей муниципального образования о деятельности органов местного самоуправления;</a:t>
            </a:r>
          </a:p>
          <a:p>
            <a:pPr>
              <a:lnSpc>
                <a:spcPct val="160000"/>
              </a:lnSpc>
            </a:pPr>
            <a:r>
              <a:rPr lang="ru-RU" sz="2400" dirty="0" smtClean="0"/>
              <a:t>Выяснение мнения граждан и их объединений по проектам решений органов местного самоуправления и должностных лиц местного самоуправления;</a:t>
            </a:r>
          </a:p>
          <a:p>
            <a:pPr>
              <a:lnSpc>
                <a:spcPct val="160000"/>
              </a:lnSpc>
            </a:pPr>
            <a:r>
              <a:rPr lang="ru-RU" sz="2400" dirty="0" smtClean="0"/>
              <a:t>Предоставление жителям муниципального образования возможности участвовать в выработке решений по вопросам местного значения.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771800" y="2132856"/>
            <a:ext cx="367240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0466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40466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869160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472514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15816" y="23488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Основа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 бюджета Мшинского сельского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поселения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 2020-2022 годы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54868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Мшинского сельского поселения 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6206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Бюджетное послание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Президента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01317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Прогноз социально-экономического развития Мшинского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сельского поселения на 2020 – 2022 годы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508518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Муниципальные программы Мшинского сельского поселения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www.cbmcint.com/wp-content/uploads/2018/04/June-25-M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174104">
            <a:off x="2599781" y="1959831"/>
            <a:ext cx="936104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716836">
            <a:off x="5557207" y="1958249"/>
            <a:ext cx="936104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023938">
            <a:off x="2770614" y="4390744"/>
            <a:ext cx="936104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3773026">
            <a:off x="5562899" y="4332087"/>
            <a:ext cx="936104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характеристики бюджета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0608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БЮДЖЕТА составляют собственные доходы (НАЛОГОВЫЕ И НЕНАЛОГОВЫЕ ДОХОДЫ) и БЕЗВОЗМЕЗДНЫЕ ПОСТУПЛЕНИЯ от других бюджетов в виде ДОТАЦИЙ, СУБСИДИЙ, СУБВЕНЦИЙ и ИНЫХ МЕЖБЮДЖЕТНЫХ ТРАНСФЕРТОВ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581128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включают расходы на решение задач местного значения, оказание муниципальных услуг, социальное обеспечение населения, бюджетные инвестиции,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предоставление межбюджетных трансфертов, обслуживание муниципального долга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867025" cy="20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060848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64113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55576" y="260648"/>
            <a:ext cx="76328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1584176" cy="13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40" y="69269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2204864"/>
            <a:ext cx="76328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31840" y="26369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3"/>
            <a:ext cx="50405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/>
              <a:t>Основные характеристики бюджета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556792"/>
            <a:ext cx="2592288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1700808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ВСЕГО ДОХОДОВ</a:t>
            </a:r>
            <a:endParaRPr lang="ru-RU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852936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285293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34320,42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4077072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11560" y="407707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35025,82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5301208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11560" y="5301208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34922,32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47864" y="1556792"/>
            <a:ext cx="2592288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419872" y="1700808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ВСЕГО РАСХОДОВ</a:t>
            </a:r>
            <a:endParaRPr lang="ru-RU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19872" y="2852936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563888" y="285293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36302,8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19872" y="4077072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563888" y="407707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36345,3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19872" y="5301208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563888" y="5301208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35945,3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228184" y="1556792"/>
            <a:ext cx="2592288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300192" y="1700808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00192" y="2852936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444208" y="285293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311,61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300192" y="4005064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444208" y="407707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300192" y="5301208"/>
            <a:ext cx="2448272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444208" y="5301208"/>
            <a:ext cx="2160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18,45</a:t>
            </a: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711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971021"/>
              </p:ext>
            </p:extLst>
          </p:nvPr>
        </p:nvGraphicFramePr>
        <p:xfrm>
          <a:off x="467544" y="1268760"/>
          <a:ext cx="8229600" cy="201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1368152"/>
                <a:gridCol w="1440160"/>
                <a:gridCol w="1378496"/>
              </a:tblGrid>
              <a:tr h="655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д</a:t>
                      </a:r>
                      <a:r>
                        <a:rPr lang="ru-RU" dirty="0" smtClean="0">
                          <a:latin typeface="Calibri" pitchFamily="34" charset="0"/>
                        </a:rPr>
                        <a:t>охода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2020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г,   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2021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г,   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2022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г,   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06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  <a:endParaRPr lang="ru-RU" dirty="0"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34 035,5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34 730,8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34 918,8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6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dirty="0"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281,4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291,5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95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доходов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34 327,00</a:t>
                      </a:r>
                      <a:endParaRPr lang="ru-RU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35 022,3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34 918,8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0510019"/>
              </p:ext>
            </p:extLst>
          </p:nvPr>
        </p:nvGraphicFramePr>
        <p:xfrm>
          <a:off x="467544" y="3645024"/>
          <a:ext cx="82089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404664"/>
            <a:ext cx="835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прогнозируемых доходов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958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Прогнозируемые доходы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382885"/>
              </p:ext>
            </p:extLst>
          </p:nvPr>
        </p:nvGraphicFramePr>
        <p:xfrm>
          <a:off x="539552" y="1340768"/>
          <a:ext cx="8208911" cy="515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535"/>
                <a:gridCol w="1424687"/>
                <a:gridCol w="1356845"/>
                <a:gridCol w="1356844"/>
              </a:tblGrid>
              <a:tr h="6134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д</a:t>
                      </a:r>
                      <a:r>
                        <a:rPr lang="ru-RU" dirty="0" smtClean="0">
                          <a:latin typeface="Calibri" pitchFamily="34" charset="0"/>
                        </a:rPr>
                        <a:t>охода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2020г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,    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Calibri" pitchFamily="34" charset="0"/>
                        </a:rPr>
                        <a:t>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2021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г,      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2022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г,       тыс. руб.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01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НДФЛ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2 703,0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2 757,0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2 810,0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436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Акцизы по подакцизным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товарам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4 000,0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4 441,3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4 441,3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</a:rPr>
                        <a:t>Налог на имущество физ.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770,0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805,0</a:t>
                      </a:r>
                    </a:p>
                  </a:txBody>
                  <a:tcPr/>
                </a:tc>
              </a:tr>
              <a:tr h="350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</a:rPr>
                        <a:t>Земельный налог с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ЮЛ</a:t>
                      </a:r>
                      <a:endParaRPr lang="ru-RU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10</a:t>
                      </a:r>
                      <a:r>
                        <a:rPr lang="ru-RU" b="1" baseline="0" dirty="0" smtClean="0">
                          <a:latin typeface="Calibri" pitchFamily="34" charset="0"/>
                        </a:rPr>
                        <a:t> 65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10 700,0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10 730,0</a:t>
                      </a:r>
                    </a:p>
                  </a:txBody>
                  <a:tcPr/>
                </a:tc>
              </a:tr>
              <a:tr h="391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</a:rPr>
                        <a:t>Земельный налог с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ФЛ</a:t>
                      </a:r>
                      <a:endParaRPr lang="ru-RU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15 000,0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15 130,0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15 220,0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916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Государственная пошлина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3,5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3,5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3,5</a:t>
                      </a:r>
                    </a:p>
                  </a:txBody>
                  <a:tcPr/>
                </a:tc>
              </a:tr>
              <a:tr h="3578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Аренда имущества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100,8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100,8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100,8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</a:rPr>
                        <a:t>Прочие поступления от использования имущества (соц.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найм</a:t>
                      </a:r>
                      <a:r>
                        <a:rPr lang="ru-RU" dirty="0" smtClean="0">
                          <a:latin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768,1</a:t>
                      </a:r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768,1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768,1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98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Платные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услуги (СКЦ </a:t>
                      </a:r>
                      <a:r>
                        <a:rPr lang="ru-RU" baseline="0" smtClean="0">
                          <a:latin typeface="Calibri" pitchFamily="34" charset="0"/>
                        </a:rPr>
                        <a:t>«Мшинского 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СП»)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itchFamily="34" charset="0"/>
                        </a:rPr>
                        <a:t>16,0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16,0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16,0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8011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r>
                        <a:rPr lang="ru-RU" baseline="0" dirty="0" smtClean="0"/>
                        <a:t> от продажи </a:t>
                      </a:r>
                      <a:r>
                        <a:rPr lang="ru-RU" baseline="0" dirty="0" err="1" smtClean="0"/>
                        <a:t>муниц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им-ва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1 518, 16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0,0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itchFamily="34" charset="0"/>
                        </a:rPr>
                        <a:t>ИТОГО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Calibri" pitchFamily="34" charset="0"/>
                        </a:rPr>
                        <a:t>35 529,56</a:t>
                      </a:r>
                      <a:endParaRPr lang="ru-RU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34 706,7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34 894,7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7520</TotalTime>
  <Words>1113</Words>
  <Application>Microsoft Office PowerPoint</Application>
  <PresentationFormat>Экран (4:3)</PresentationFormat>
  <Paragraphs>307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       Публичные слушания </vt:lpstr>
      <vt:lpstr>Цели публичных слушаний</vt:lpstr>
      <vt:lpstr>Слайд 4</vt:lpstr>
      <vt:lpstr>Основные характеристики бюджета</vt:lpstr>
      <vt:lpstr>Слайд 6</vt:lpstr>
      <vt:lpstr>Основные характеристики бюджета</vt:lpstr>
      <vt:lpstr>Слайд 8</vt:lpstr>
      <vt:lpstr>Прогнозируемые доходы</vt:lpstr>
      <vt:lpstr>Прогноз налоговых и неналоговых поступлений</vt:lpstr>
      <vt:lpstr>Безвозмездные поступления</vt:lpstr>
      <vt:lpstr>Прогнозируемые расходы</vt:lpstr>
      <vt:lpstr>Муниципальная программа «Устойчивое развитие территории Мшинского сельского поселения»</vt:lpstr>
      <vt:lpstr>Муниципальная программа «Устойчивое развитие территории Мшинского сельского поселения»</vt:lpstr>
      <vt:lpstr>Прогнозируемые расходы</vt:lpstr>
      <vt:lpstr>Прогнозируемые расходы по ведомственной структуре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Скребловского сельского поселения  на 2018 и плановый период 2019, 2020 г. г.</dc:title>
  <dc:creator>Надежда</dc:creator>
  <cp:lastModifiedBy>пользователь</cp:lastModifiedBy>
  <cp:revision>702</cp:revision>
  <cp:lastPrinted>2018-12-03T11:51:06Z</cp:lastPrinted>
  <dcterms:created xsi:type="dcterms:W3CDTF">2017-12-03T15:03:42Z</dcterms:created>
  <dcterms:modified xsi:type="dcterms:W3CDTF">2021-02-27T19:25:51Z</dcterms:modified>
</cp:coreProperties>
</file>