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75" r:id="rId2"/>
    <p:sldId id="276" r:id="rId3"/>
    <p:sldId id="277" r:id="rId4"/>
    <p:sldId id="278" r:id="rId5"/>
    <p:sldId id="279" r:id="rId6"/>
    <p:sldId id="280" r:id="rId7"/>
    <p:sldId id="281" r:id="rId8"/>
    <p:sldId id="282" r:id="rId9"/>
    <p:sldId id="283" r:id="rId10"/>
    <p:sldId id="256" r:id="rId11"/>
    <p:sldId id="258" r:id="rId12"/>
    <p:sldId id="262" r:id="rId13"/>
    <p:sldId id="261" r:id="rId14"/>
    <p:sldId id="263" r:id="rId15"/>
    <p:sldId id="264" r:id="rId16"/>
    <p:sldId id="265" r:id="rId17"/>
    <p:sldId id="259" r:id="rId18"/>
    <p:sldId id="260" r:id="rId19"/>
    <p:sldId id="266" r:id="rId20"/>
    <p:sldId id="257" r:id="rId21"/>
    <p:sldId id="267" r:id="rId22"/>
    <p:sldId id="268" r:id="rId23"/>
    <p:sldId id="269" r:id="rId24"/>
    <p:sldId id="270" r:id="rId25"/>
    <p:sldId id="271" r:id="rId26"/>
    <p:sldId id="284" r:id="rId27"/>
    <p:sldId id="285" r:id="rId28"/>
    <p:sldId id="286" r:id="rId29"/>
    <p:sldId id="287" r:id="rId30"/>
    <p:sldId id="289" r:id="rId31"/>
    <p:sldId id="291" r:id="rId32"/>
    <p:sldId id="294" r:id="rId33"/>
    <p:sldId id="295" r:id="rId34"/>
    <p:sldId id="296" r:id="rId35"/>
    <p:sldId id="297" r:id="rId36"/>
    <p:sldId id="298" r:id="rId37"/>
    <p:sldId id="299" r:id="rId38"/>
    <p:sldId id="300" r:id="rId39"/>
    <p:sldId id="301" r:id="rId40"/>
    <p:sldId id="303" r:id="rId41"/>
    <p:sldId id="304" r:id="rId42"/>
    <p:sldId id="305" r:id="rId43"/>
    <p:sldId id="306" r:id="rId44"/>
    <p:sldId id="272" r:id="rId45"/>
    <p:sldId id="292" r:id="rId46"/>
    <p:sldId id="293" r:id="rId47"/>
    <p:sldId id="273" r:id="rId48"/>
    <p:sldId id="274" r:id="rId49"/>
    <p:sldId id="307" r:id="rId50"/>
    <p:sldId id="308" r:id="rId51"/>
    <p:sldId id="310" r:id="rId52"/>
    <p:sldId id="309" r:id="rId53"/>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C4CA"/>
    <a:srgbClr val="05B360"/>
    <a:srgbClr val="06D874"/>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4BE254-DA60-4AF3-95B7-546252F5CC4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ru-RU"/>
        </a:p>
      </dgm:t>
    </dgm:pt>
    <dgm:pt modelId="{E40D1098-82E9-4CBF-AFB4-231DC728AC7B}">
      <dgm:prSet phldrT="[Текст]"/>
      <dgm:spPr/>
      <dgm:t>
        <a:bodyPr/>
        <a:lstStyle/>
        <a:p>
          <a:r>
            <a:rPr lang="ru-RU" b="1" dirty="0" smtClean="0"/>
            <a:t>ОБЩЕГОСУДАРСТВЕННЫЕ ВОПРОСЫ – %</a:t>
          </a:r>
          <a:endParaRPr lang="ru-RU" b="1" dirty="0"/>
        </a:p>
      </dgm:t>
    </dgm:pt>
    <dgm:pt modelId="{9B61E600-4EF1-4EC3-BB24-EDEC0356778D}" type="parTrans" cxnId="{7B9EFE8A-EA46-4649-83AA-E6B3AB7E060E}">
      <dgm:prSet/>
      <dgm:spPr/>
      <dgm:t>
        <a:bodyPr/>
        <a:lstStyle/>
        <a:p>
          <a:endParaRPr lang="ru-RU"/>
        </a:p>
      </dgm:t>
    </dgm:pt>
    <dgm:pt modelId="{E3324CB6-FE05-4514-9487-83458C2E282E}" type="sibTrans" cxnId="{7B9EFE8A-EA46-4649-83AA-E6B3AB7E060E}">
      <dgm:prSet/>
      <dgm:spPr/>
      <dgm:t>
        <a:bodyPr/>
        <a:lstStyle/>
        <a:p>
          <a:endParaRPr lang="ru-RU"/>
        </a:p>
      </dgm:t>
    </dgm:pt>
    <dgm:pt modelId="{A5A05624-FB91-4497-A6DB-38C822ABDD76}">
      <dgm:prSet phldrT="[Текст]"/>
      <dgm:spPr/>
      <dgm:t>
        <a:bodyPr/>
        <a:lstStyle/>
        <a:p>
          <a:r>
            <a:rPr lang="ru-RU" b="1" dirty="0" smtClean="0"/>
            <a:t>НАЦИОНАЛЬНАЯ ОБОРОНА – %</a:t>
          </a:r>
          <a:endParaRPr lang="ru-RU" b="1" dirty="0"/>
        </a:p>
      </dgm:t>
    </dgm:pt>
    <dgm:pt modelId="{B7F727DA-BC75-4B39-8126-97C04EEBC0D5}" type="parTrans" cxnId="{0792DF26-C4C7-405A-BEE4-13627681322B}">
      <dgm:prSet/>
      <dgm:spPr/>
      <dgm:t>
        <a:bodyPr/>
        <a:lstStyle/>
        <a:p>
          <a:endParaRPr lang="ru-RU"/>
        </a:p>
      </dgm:t>
    </dgm:pt>
    <dgm:pt modelId="{6ED96F21-6369-4A19-9DDF-15B53B5C441C}" type="sibTrans" cxnId="{0792DF26-C4C7-405A-BEE4-13627681322B}">
      <dgm:prSet/>
      <dgm:spPr/>
      <dgm:t>
        <a:bodyPr/>
        <a:lstStyle/>
        <a:p>
          <a:endParaRPr lang="ru-RU"/>
        </a:p>
      </dgm:t>
    </dgm:pt>
    <dgm:pt modelId="{274A22E6-3384-408F-A472-78DE893CF7B0}">
      <dgm:prSet phldrT="[Текст]"/>
      <dgm:spPr/>
      <dgm:t>
        <a:bodyPr/>
        <a:lstStyle/>
        <a:p>
          <a:r>
            <a:rPr lang="ru-RU" b="1" dirty="0" smtClean="0"/>
            <a:t>НАЦИОНАЛЬНАЯ БЕЗОПАСНОСТЬ И ПРАВООХРАНИТЕЛЬНАЯ ДЕЯТЕЛЬНОСТЬ –  %</a:t>
          </a:r>
          <a:endParaRPr lang="ru-RU" b="1" dirty="0"/>
        </a:p>
      </dgm:t>
    </dgm:pt>
    <dgm:pt modelId="{C8F2BA7C-CB7E-401E-97F0-5A311CA8F221}" type="parTrans" cxnId="{EB3FCCCF-531F-4785-97F0-80EC1CA1E945}">
      <dgm:prSet/>
      <dgm:spPr/>
      <dgm:t>
        <a:bodyPr/>
        <a:lstStyle/>
        <a:p>
          <a:endParaRPr lang="ru-RU"/>
        </a:p>
      </dgm:t>
    </dgm:pt>
    <dgm:pt modelId="{6C92BD66-3D4C-4E56-B4CD-5B4A13E0F15E}" type="sibTrans" cxnId="{EB3FCCCF-531F-4785-97F0-80EC1CA1E945}">
      <dgm:prSet/>
      <dgm:spPr/>
      <dgm:t>
        <a:bodyPr/>
        <a:lstStyle/>
        <a:p>
          <a:endParaRPr lang="ru-RU"/>
        </a:p>
      </dgm:t>
    </dgm:pt>
    <dgm:pt modelId="{55DA77C4-615A-4CE5-AC55-F6C599B3054C}">
      <dgm:prSet phldrT="[Текст]"/>
      <dgm:spPr/>
      <dgm:t>
        <a:bodyPr/>
        <a:lstStyle/>
        <a:p>
          <a:r>
            <a:rPr lang="ru-RU" b="1" dirty="0" smtClean="0"/>
            <a:t>НАЦИОНАЛЬНАЯ ЭКОНОМИКА – %</a:t>
          </a:r>
          <a:endParaRPr lang="ru-RU" b="1" dirty="0"/>
        </a:p>
      </dgm:t>
    </dgm:pt>
    <dgm:pt modelId="{BEAD6191-4127-4507-87D9-9E516A354760}" type="parTrans" cxnId="{FF819B24-6B41-4672-BE90-C72778FBBDAB}">
      <dgm:prSet/>
      <dgm:spPr/>
      <dgm:t>
        <a:bodyPr/>
        <a:lstStyle/>
        <a:p>
          <a:endParaRPr lang="ru-RU"/>
        </a:p>
      </dgm:t>
    </dgm:pt>
    <dgm:pt modelId="{2815575B-4557-4F0C-8398-5E00BD182841}" type="sibTrans" cxnId="{FF819B24-6B41-4672-BE90-C72778FBBDAB}">
      <dgm:prSet/>
      <dgm:spPr/>
      <dgm:t>
        <a:bodyPr/>
        <a:lstStyle/>
        <a:p>
          <a:endParaRPr lang="ru-RU"/>
        </a:p>
      </dgm:t>
    </dgm:pt>
    <dgm:pt modelId="{250D2851-F1BB-48EB-9E5F-D86861A16118}">
      <dgm:prSet phldrT="[Текст]"/>
      <dgm:spPr/>
      <dgm:t>
        <a:bodyPr/>
        <a:lstStyle/>
        <a:p>
          <a:r>
            <a:rPr lang="ru-RU" b="1" dirty="0" smtClean="0"/>
            <a:t>ЖИЛИЩНО-КОММУНАЛЬНОЕ ХОЗЯЙСТВО – %</a:t>
          </a:r>
          <a:endParaRPr lang="ru-RU" b="1" dirty="0"/>
        </a:p>
      </dgm:t>
    </dgm:pt>
    <dgm:pt modelId="{77BB6552-E8AC-487A-AB45-C0C312347045}" type="parTrans" cxnId="{12557336-3CEB-4B80-85B8-9EFC20C28B7F}">
      <dgm:prSet/>
      <dgm:spPr/>
      <dgm:t>
        <a:bodyPr/>
        <a:lstStyle/>
        <a:p>
          <a:endParaRPr lang="ru-RU"/>
        </a:p>
      </dgm:t>
    </dgm:pt>
    <dgm:pt modelId="{E22DA56E-C813-4CC0-A49C-BA4F9E827ADC}" type="sibTrans" cxnId="{12557336-3CEB-4B80-85B8-9EFC20C28B7F}">
      <dgm:prSet/>
      <dgm:spPr/>
      <dgm:t>
        <a:bodyPr/>
        <a:lstStyle/>
        <a:p>
          <a:endParaRPr lang="ru-RU"/>
        </a:p>
      </dgm:t>
    </dgm:pt>
    <dgm:pt modelId="{E2C08BA5-49C1-4115-96B9-4213CAEB5D8F}">
      <dgm:prSet/>
      <dgm:spPr/>
      <dgm:t>
        <a:bodyPr/>
        <a:lstStyle/>
        <a:p>
          <a:r>
            <a:rPr lang="ru-RU" b="1" dirty="0" smtClean="0"/>
            <a:t>КУЛЬТУРА –  %</a:t>
          </a:r>
          <a:endParaRPr lang="ru-RU" b="1" dirty="0"/>
        </a:p>
      </dgm:t>
    </dgm:pt>
    <dgm:pt modelId="{D8D0D619-7AFA-4EDA-A27F-502FEFB8F54C}" type="parTrans" cxnId="{2ABC0D6A-60AA-453E-8FB3-F4E9907C517E}">
      <dgm:prSet/>
      <dgm:spPr/>
      <dgm:t>
        <a:bodyPr/>
        <a:lstStyle/>
        <a:p>
          <a:endParaRPr lang="ru-RU"/>
        </a:p>
      </dgm:t>
    </dgm:pt>
    <dgm:pt modelId="{737B56EF-4013-4DB4-9CE4-E02F2481802A}" type="sibTrans" cxnId="{2ABC0D6A-60AA-453E-8FB3-F4E9907C517E}">
      <dgm:prSet/>
      <dgm:spPr/>
      <dgm:t>
        <a:bodyPr/>
        <a:lstStyle/>
        <a:p>
          <a:endParaRPr lang="ru-RU"/>
        </a:p>
      </dgm:t>
    </dgm:pt>
    <dgm:pt modelId="{F9A764D0-ED4E-4CD7-B0FA-333AAEC11BC8}">
      <dgm:prSet/>
      <dgm:spPr/>
      <dgm:t>
        <a:bodyPr/>
        <a:lstStyle/>
        <a:p>
          <a:r>
            <a:rPr lang="ru-RU" b="1" dirty="0" smtClean="0"/>
            <a:t>СОЦИАЛЬНАЯ ПОЛИТИКА   – %</a:t>
          </a:r>
          <a:endParaRPr lang="ru-RU" b="1" dirty="0"/>
        </a:p>
      </dgm:t>
    </dgm:pt>
    <dgm:pt modelId="{D576E22F-B27C-46CB-9B93-8AB864A75287}" type="parTrans" cxnId="{40F4FF73-A1AC-4F48-822E-8559C4525298}">
      <dgm:prSet/>
      <dgm:spPr/>
      <dgm:t>
        <a:bodyPr/>
        <a:lstStyle/>
        <a:p>
          <a:endParaRPr lang="ru-RU"/>
        </a:p>
      </dgm:t>
    </dgm:pt>
    <dgm:pt modelId="{98EEBACA-3BB6-4516-BC67-8379E2CD3A24}" type="sibTrans" cxnId="{40F4FF73-A1AC-4F48-822E-8559C4525298}">
      <dgm:prSet/>
      <dgm:spPr/>
      <dgm:t>
        <a:bodyPr/>
        <a:lstStyle/>
        <a:p>
          <a:endParaRPr lang="ru-RU"/>
        </a:p>
      </dgm:t>
    </dgm:pt>
    <dgm:pt modelId="{A6678EE3-5689-4F80-A03D-745DED854A5B}" type="pres">
      <dgm:prSet presAssocID="{BF4BE254-DA60-4AF3-95B7-546252F5CC4B}" presName="diagram" presStyleCnt="0">
        <dgm:presLayoutVars>
          <dgm:dir/>
          <dgm:resizeHandles val="exact"/>
        </dgm:presLayoutVars>
      </dgm:prSet>
      <dgm:spPr/>
      <dgm:t>
        <a:bodyPr/>
        <a:lstStyle/>
        <a:p>
          <a:endParaRPr lang="ru-RU"/>
        </a:p>
      </dgm:t>
    </dgm:pt>
    <dgm:pt modelId="{C0B0978F-2D5B-425E-B15C-48371B458616}" type="pres">
      <dgm:prSet presAssocID="{E40D1098-82E9-4CBF-AFB4-231DC728AC7B}" presName="node" presStyleLbl="node1" presStyleIdx="0" presStyleCnt="7">
        <dgm:presLayoutVars>
          <dgm:bulletEnabled val="1"/>
        </dgm:presLayoutVars>
      </dgm:prSet>
      <dgm:spPr/>
      <dgm:t>
        <a:bodyPr/>
        <a:lstStyle/>
        <a:p>
          <a:endParaRPr lang="ru-RU"/>
        </a:p>
      </dgm:t>
    </dgm:pt>
    <dgm:pt modelId="{893902B2-10CA-4E9B-BA08-7586D11C4D28}" type="pres">
      <dgm:prSet presAssocID="{E3324CB6-FE05-4514-9487-83458C2E282E}" presName="sibTrans" presStyleCnt="0"/>
      <dgm:spPr/>
    </dgm:pt>
    <dgm:pt modelId="{0E8268FF-4067-458A-A8F6-12939ED64025}" type="pres">
      <dgm:prSet presAssocID="{A5A05624-FB91-4497-A6DB-38C822ABDD76}" presName="node" presStyleLbl="node1" presStyleIdx="1" presStyleCnt="7">
        <dgm:presLayoutVars>
          <dgm:bulletEnabled val="1"/>
        </dgm:presLayoutVars>
      </dgm:prSet>
      <dgm:spPr/>
      <dgm:t>
        <a:bodyPr/>
        <a:lstStyle/>
        <a:p>
          <a:endParaRPr lang="ru-RU"/>
        </a:p>
      </dgm:t>
    </dgm:pt>
    <dgm:pt modelId="{9C7921E4-BBB3-454C-BBE3-67B1B11A3BED}" type="pres">
      <dgm:prSet presAssocID="{6ED96F21-6369-4A19-9DDF-15B53B5C441C}" presName="sibTrans" presStyleCnt="0"/>
      <dgm:spPr/>
    </dgm:pt>
    <dgm:pt modelId="{05374653-6771-4F32-8C07-DF33EA3C8C09}" type="pres">
      <dgm:prSet presAssocID="{274A22E6-3384-408F-A472-78DE893CF7B0}" presName="node" presStyleLbl="node1" presStyleIdx="2" presStyleCnt="7">
        <dgm:presLayoutVars>
          <dgm:bulletEnabled val="1"/>
        </dgm:presLayoutVars>
      </dgm:prSet>
      <dgm:spPr/>
      <dgm:t>
        <a:bodyPr/>
        <a:lstStyle/>
        <a:p>
          <a:endParaRPr lang="ru-RU"/>
        </a:p>
      </dgm:t>
    </dgm:pt>
    <dgm:pt modelId="{ED10576F-2DF2-4935-BBD9-7B934E16636C}" type="pres">
      <dgm:prSet presAssocID="{6C92BD66-3D4C-4E56-B4CD-5B4A13E0F15E}" presName="sibTrans" presStyleCnt="0"/>
      <dgm:spPr/>
    </dgm:pt>
    <dgm:pt modelId="{4BC22F12-F207-434A-81B9-987482FA6569}" type="pres">
      <dgm:prSet presAssocID="{55DA77C4-615A-4CE5-AC55-F6C599B3054C}" presName="node" presStyleLbl="node1" presStyleIdx="3" presStyleCnt="7">
        <dgm:presLayoutVars>
          <dgm:bulletEnabled val="1"/>
        </dgm:presLayoutVars>
      </dgm:prSet>
      <dgm:spPr/>
      <dgm:t>
        <a:bodyPr/>
        <a:lstStyle/>
        <a:p>
          <a:endParaRPr lang="ru-RU"/>
        </a:p>
      </dgm:t>
    </dgm:pt>
    <dgm:pt modelId="{57686A54-4B5E-45A8-882E-B6DF3DE0D2E1}" type="pres">
      <dgm:prSet presAssocID="{2815575B-4557-4F0C-8398-5E00BD182841}" presName="sibTrans" presStyleCnt="0"/>
      <dgm:spPr/>
    </dgm:pt>
    <dgm:pt modelId="{CD2552FD-E795-4020-B084-B27A14AA578E}" type="pres">
      <dgm:prSet presAssocID="{250D2851-F1BB-48EB-9E5F-D86861A16118}" presName="node" presStyleLbl="node1" presStyleIdx="4" presStyleCnt="7">
        <dgm:presLayoutVars>
          <dgm:bulletEnabled val="1"/>
        </dgm:presLayoutVars>
      </dgm:prSet>
      <dgm:spPr/>
      <dgm:t>
        <a:bodyPr/>
        <a:lstStyle/>
        <a:p>
          <a:endParaRPr lang="ru-RU"/>
        </a:p>
      </dgm:t>
    </dgm:pt>
    <dgm:pt modelId="{FD316F3F-A525-4DB0-8E39-E65577D845ED}" type="pres">
      <dgm:prSet presAssocID="{E22DA56E-C813-4CC0-A49C-BA4F9E827ADC}" presName="sibTrans" presStyleCnt="0"/>
      <dgm:spPr/>
    </dgm:pt>
    <dgm:pt modelId="{BACAB8A5-2601-4627-9D69-E4888901B461}" type="pres">
      <dgm:prSet presAssocID="{E2C08BA5-49C1-4115-96B9-4213CAEB5D8F}" presName="node" presStyleLbl="node1" presStyleIdx="5" presStyleCnt="7">
        <dgm:presLayoutVars>
          <dgm:bulletEnabled val="1"/>
        </dgm:presLayoutVars>
      </dgm:prSet>
      <dgm:spPr/>
      <dgm:t>
        <a:bodyPr/>
        <a:lstStyle/>
        <a:p>
          <a:endParaRPr lang="ru-RU"/>
        </a:p>
      </dgm:t>
    </dgm:pt>
    <dgm:pt modelId="{2E8B53DE-9924-4A01-A22B-AF3E6D90B9C8}" type="pres">
      <dgm:prSet presAssocID="{737B56EF-4013-4DB4-9CE4-E02F2481802A}" presName="sibTrans" presStyleCnt="0"/>
      <dgm:spPr/>
    </dgm:pt>
    <dgm:pt modelId="{DC7067ED-4762-4BB1-B0EB-ADD8E46AE01B}" type="pres">
      <dgm:prSet presAssocID="{F9A764D0-ED4E-4CD7-B0FA-333AAEC11BC8}" presName="node" presStyleLbl="node1" presStyleIdx="6" presStyleCnt="7">
        <dgm:presLayoutVars>
          <dgm:bulletEnabled val="1"/>
        </dgm:presLayoutVars>
      </dgm:prSet>
      <dgm:spPr/>
      <dgm:t>
        <a:bodyPr/>
        <a:lstStyle/>
        <a:p>
          <a:endParaRPr lang="ru-RU"/>
        </a:p>
      </dgm:t>
    </dgm:pt>
  </dgm:ptLst>
  <dgm:cxnLst>
    <dgm:cxn modelId="{2B83013D-6396-467C-ABDD-58F0869F0BF4}" type="presOf" srcId="{BF4BE254-DA60-4AF3-95B7-546252F5CC4B}" destId="{A6678EE3-5689-4F80-A03D-745DED854A5B}" srcOrd="0" destOrd="0" presId="urn:microsoft.com/office/officeart/2005/8/layout/default"/>
    <dgm:cxn modelId="{B073571C-B35C-4E9E-8297-E5854F276F27}" type="presOf" srcId="{274A22E6-3384-408F-A472-78DE893CF7B0}" destId="{05374653-6771-4F32-8C07-DF33EA3C8C09}" srcOrd="0" destOrd="0" presId="urn:microsoft.com/office/officeart/2005/8/layout/default"/>
    <dgm:cxn modelId="{40F4FF73-A1AC-4F48-822E-8559C4525298}" srcId="{BF4BE254-DA60-4AF3-95B7-546252F5CC4B}" destId="{F9A764D0-ED4E-4CD7-B0FA-333AAEC11BC8}" srcOrd="6" destOrd="0" parTransId="{D576E22F-B27C-46CB-9B93-8AB864A75287}" sibTransId="{98EEBACA-3BB6-4516-BC67-8379E2CD3A24}"/>
    <dgm:cxn modelId="{0792DF26-C4C7-405A-BEE4-13627681322B}" srcId="{BF4BE254-DA60-4AF3-95B7-546252F5CC4B}" destId="{A5A05624-FB91-4497-A6DB-38C822ABDD76}" srcOrd="1" destOrd="0" parTransId="{B7F727DA-BC75-4B39-8126-97C04EEBC0D5}" sibTransId="{6ED96F21-6369-4A19-9DDF-15B53B5C441C}"/>
    <dgm:cxn modelId="{0B3A0E7A-E62A-41E8-827F-886F8C01176B}" type="presOf" srcId="{55DA77C4-615A-4CE5-AC55-F6C599B3054C}" destId="{4BC22F12-F207-434A-81B9-987482FA6569}" srcOrd="0" destOrd="0" presId="urn:microsoft.com/office/officeart/2005/8/layout/default"/>
    <dgm:cxn modelId="{EB3FCCCF-531F-4785-97F0-80EC1CA1E945}" srcId="{BF4BE254-DA60-4AF3-95B7-546252F5CC4B}" destId="{274A22E6-3384-408F-A472-78DE893CF7B0}" srcOrd="2" destOrd="0" parTransId="{C8F2BA7C-CB7E-401E-97F0-5A311CA8F221}" sibTransId="{6C92BD66-3D4C-4E56-B4CD-5B4A13E0F15E}"/>
    <dgm:cxn modelId="{BE24FA0C-573C-421B-9719-363ABC48E680}" type="presOf" srcId="{E2C08BA5-49C1-4115-96B9-4213CAEB5D8F}" destId="{BACAB8A5-2601-4627-9D69-E4888901B461}" srcOrd="0" destOrd="0" presId="urn:microsoft.com/office/officeart/2005/8/layout/default"/>
    <dgm:cxn modelId="{9D4EDB3A-2D01-4798-9E7A-79A7B1F7E8B8}" type="presOf" srcId="{F9A764D0-ED4E-4CD7-B0FA-333AAEC11BC8}" destId="{DC7067ED-4762-4BB1-B0EB-ADD8E46AE01B}" srcOrd="0" destOrd="0" presId="urn:microsoft.com/office/officeart/2005/8/layout/default"/>
    <dgm:cxn modelId="{06943BC6-B708-4BAC-BC43-1CA04D56CB0C}" type="presOf" srcId="{250D2851-F1BB-48EB-9E5F-D86861A16118}" destId="{CD2552FD-E795-4020-B084-B27A14AA578E}" srcOrd="0" destOrd="0" presId="urn:microsoft.com/office/officeart/2005/8/layout/default"/>
    <dgm:cxn modelId="{2ABC0D6A-60AA-453E-8FB3-F4E9907C517E}" srcId="{BF4BE254-DA60-4AF3-95B7-546252F5CC4B}" destId="{E2C08BA5-49C1-4115-96B9-4213CAEB5D8F}" srcOrd="5" destOrd="0" parTransId="{D8D0D619-7AFA-4EDA-A27F-502FEFB8F54C}" sibTransId="{737B56EF-4013-4DB4-9CE4-E02F2481802A}"/>
    <dgm:cxn modelId="{7B9EFE8A-EA46-4649-83AA-E6B3AB7E060E}" srcId="{BF4BE254-DA60-4AF3-95B7-546252F5CC4B}" destId="{E40D1098-82E9-4CBF-AFB4-231DC728AC7B}" srcOrd="0" destOrd="0" parTransId="{9B61E600-4EF1-4EC3-BB24-EDEC0356778D}" sibTransId="{E3324CB6-FE05-4514-9487-83458C2E282E}"/>
    <dgm:cxn modelId="{12557336-3CEB-4B80-85B8-9EFC20C28B7F}" srcId="{BF4BE254-DA60-4AF3-95B7-546252F5CC4B}" destId="{250D2851-F1BB-48EB-9E5F-D86861A16118}" srcOrd="4" destOrd="0" parTransId="{77BB6552-E8AC-487A-AB45-C0C312347045}" sibTransId="{E22DA56E-C813-4CC0-A49C-BA4F9E827ADC}"/>
    <dgm:cxn modelId="{29994EE4-D4F1-44BC-A65B-91522CD1A2C2}" type="presOf" srcId="{E40D1098-82E9-4CBF-AFB4-231DC728AC7B}" destId="{C0B0978F-2D5B-425E-B15C-48371B458616}" srcOrd="0" destOrd="0" presId="urn:microsoft.com/office/officeart/2005/8/layout/default"/>
    <dgm:cxn modelId="{FF819B24-6B41-4672-BE90-C72778FBBDAB}" srcId="{BF4BE254-DA60-4AF3-95B7-546252F5CC4B}" destId="{55DA77C4-615A-4CE5-AC55-F6C599B3054C}" srcOrd="3" destOrd="0" parTransId="{BEAD6191-4127-4507-87D9-9E516A354760}" sibTransId="{2815575B-4557-4F0C-8398-5E00BD182841}"/>
    <dgm:cxn modelId="{374C412F-CE76-4391-B2A1-D552F41494DF}" type="presOf" srcId="{A5A05624-FB91-4497-A6DB-38C822ABDD76}" destId="{0E8268FF-4067-458A-A8F6-12939ED64025}" srcOrd="0" destOrd="0" presId="urn:microsoft.com/office/officeart/2005/8/layout/default"/>
    <dgm:cxn modelId="{BCF2D0E8-3F55-4672-B1E0-0A80E77F453A}" type="presParOf" srcId="{A6678EE3-5689-4F80-A03D-745DED854A5B}" destId="{C0B0978F-2D5B-425E-B15C-48371B458616}" srcOrd="0" destOrd="0" presId="urn:microsoft.com/office/officeart/2005/8/layout/default"/>
    <dgm:cxn modelId="{545304EB-9953-4E9A-AF49-FC469BA9C491}" type="presParOf" srcId="{A6678EE3-5689-4F80-A03D-745DED854A5B}" destId="{893902B2-10CA-4E9B-BA08-7586D11C4D28}" srcOrd="1" destOrd="0" presId="urn:microsoft.com/office/officeart/2005/8/layout/default"/>
    <dgm:cxn modelId="{7542F3F0-919F-4362-82D6-0EF45EB99DA8}" type="presParOf" srcId="{A6678EE3-5689-4F80-A03D-745DED854A5B}" destId="{0E8268FF-4067-458A-A8F6-12939ED64025}" srcOrd="2" destOrd="0" presId="urn:microsoft.com/office/officeart/2005/8/layout/default"/>
    <dgm:cxn modelId="{76FD46A4-ED88-43BD-935A-EB9635501B43}" type="presParOf" srcId="{A6678EE3-5689-4F80-A03D-745DED854A5B}" destId="{9C7921E4-BBB3-454C-BBE3-67B1B11A3BED}" srcOrd="3" destOrd="0" presId="urn:microsoft.com/office/officeart/2005/8/layout/default"/>
    <dgm:cxn modelId="{AA9D3893-66B1-4E96-BFE6-E6DFC56B8D5D}" type="presParOf" srcId="{A6678EE3-5689-4F80-A03D-745DED854A5B}" destId="{05374653-6771-4F32-8C07-DF33EA3C8C09}" srcOrd="4" destOrd="0" presId="urn:microsoft.com/office/officeart/2005/8/layout/default"/>
    <dgm:cxn modelId="{EC0F0DF0-0F24-4407-9992-E53007493133}" type="presParOf" srcId="{A6678EE3-5689-4F80-A03D-745DED854A5B}" destId="{ED10576F-2DF2-4935-BBD9-7B934E16636C}" srcOrd="5" destOrd="0" presId="urn:microsoft.com/office/officeart/2005/8/layout/default"/>
    <dgm:cxn modelId="{D27C492D-F9A4-4EA2-8878-E112D69EC3ED}" type="presParOf" srcId="{A6678EE3-5689-4F80-A03D-745DED854A5B}" destId="{4BC22F12-F207-434A-81B9-987482FA6569}" srcOrd="6" destOrd="0" presId="urn:microsoft.com/office/officeart/2005/8/layout/default"/>
    <dgm:cxn modelId="{230AEBB7-2CEF-4A51-B740-0A970986FB13}" type="presParOf" srcId="{A6678EE3-5689-4F80-A03D-745DED854A5B}" destId="{57686A54-4B5E-45A8-882E-B6DF3DE0D2E1}" srcOrd="7" destOrd="0" presId="urn:microsoft.com/office/officeart/2005/8/layout/default"/>
    <dgm:cxn modelId="{28A8AFE3-7E6C-4262-9C70-BFD3EB44DC6C}" type="presParOf" srcId="{A6678EE3-5689-4F80-A03D-745DED854A5B}" destId="{CD2552FD-E795-4020-B084-B27A14AA578E}" srcOrd="8" destOrd="0" presId="urn:microsoft.com/office/officeart/2005/8/layout/default"/>
    <dgm:cxn modelId="{051254EF-6D72-4B44-B6A6-43773BF89FE7}" type="presParOf" srcId="{A6678EE3-5689-4F80-A03D-745DED854A5B}" destId="{FD316F3F-A525-4DB0-8E39-E65577D845ED}" srcOrd="9" destOrd="0" presId="urn:microsoft.com/office/officeart/2005/8/layout/default"/>
    <dgm:cxn modelId="{A1BA5C67-3D7E-4F9F-B0B2-8313D341EECC}" type="presParOf" srcId="{A6678EE3-5689-4F80-A03D-745DED854A5B}" destId="{BACAB8A5-2601-4627-9D69-E4888901B461}" srcOrd="10" destOrd="0" presId="urn:microsoft.com/office/officeart/2005/8/layout/default"/>
    <dgm:cxn modelId="{8B28CAAA-D608-469F-AAD4-3E8FE1FE012D}" type="presParOf" srcId="{A6678EE3-5689-4F80-A03D-745DED854A5B}" destId="{2E8B53DE-9924-4A01-A22B-AF3E6D90B9C8}" srcOrd="11" destOrd="0" presId="urn:microsoft.com/office/officeart/2005/8/layout/default"/>
    <dgm:cxn modelId="{B19B09D0-5315-4910-A24F-89BC5709B26D}" type="presParOf" srcId="{A6678EE3-5689-4F80-A03D-745DED854A5B}" destId="{DC7067ED-4762-4BB1-B0EB-ADD8E46AE01B}" srcOrd="12" destOrd="0" presId="urn:microsoft.com/office/officeart/2005/8/layout/defaul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E55207-9858-4989-8CCA-0522F192220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52848FF4-FA9D-408D-A9F3-3D4A5F50BEE7}">
      <dgm:prSet phldrT="[Текст]"/>
      <dgm:spPr/>
      <dgm:t>
        <a:bodyPr/>
        <a:lstStyle/>
        <a:p>
          <a:r>
            <a:rPr lang="ru-RU" b="1" dirty="0" smtClean="0"/>
            <a:t>ПРОГРАММНЫЕ РАСХОДЫ  - 40 821,4 тыс. руб.</a:t>
          </a:r>
          <a:endParaRPr lang="ru-RU" b="1" dirty="0"/>
        </a:p>
      </dgm:t>
    </dgm:pt>
    <dgm:pt modelId="{CE927293-6984-4F87-B596-22C3FE8ACB00}" type="parTrans" cxnId="{8D46A418-569D-4FC8-8702-C0FF6959CED4}">
      <dgm:prSet/>
      <dgm:spPr/>
      <dgm:t>
        <a:bodyPr/>
        <a:lstStyle/>
        <a:p>
          <a:endParaRPr lang="ru-RU"/>
        </a:p>
      </dgm:t>
    </dgm:pt>
    <dgm:pt modelId="{9E82DC3A-0C06-4554-954A-3E0B26E2EECC}" type="sibTrans" cxnId="{8D46A418-569D-4FC8-8702-C0FF6959CED4}">
      <dgm:prSet/>
      <dgm:spPr/>
      <dgm:t>
        <a:bodyPr/>
        <a:lstStyle/>
        <a:p>
          <a:endParaRPr lang="ru-RU"/>
        </a:p>
      </dgm:t>
    </dgm:pt>
    <dgm:pt modelId="{2EC06E07-4874-4B60-9BDD-7CF1874D7010}">
      <dgm:prSet phldrT="[Текст]" custT="1"/>
      <dgm:spPr/>
      <dgm:t>
        <a:bodyPr/>
        <a:lstStyle/>
        <a:p>
          <a:pPr algn="just"/>
          <a:r>
            <a:rPr lang="ru-RU" sz="2000" b="1" dirty="0" smtClean="0">
              <a:latin typeface="Times New Roman" pitchFamily="18" charset="0"/>
              <a:cs typeface="Times New Roman" pitchFamily="18" charset="0"/>
            </a:rPr>
            <a:t>Муниципальная программа Мшинского сельского поселения Лужского муниципального района «Устойчивое развитие территории Мшинского сельского поселения на 2019 год и плановый период 2020 и 2021 годов» объем финансирования </a:t>
          </a:r>
          <a:r>
            <a:rPr lang="ru-RU" sz="2000" b="1" u="sng" dirty="0" smtClean="0">
              <a:solidFill>
                <a:srgbClr val="FF0000"/>
              </a:solidFill>
              <a:latin typeface="Times New Roman" pitchFamily="18" charset="0"/>
              <a:cs typeface="Times New Roman" pitchFamily="18" charset="0"/>
            </a:rPr>
            <a:t>33 514,5тыс. руб.</a:t>
          </a:r>
          <a:endParaRPr lang="ru-RU" sz="2000" b="1" u="sng" dirty="0">
            <a:solidFill>
              <a:srgbClr val="FF0000"/>
            </a:solidFill>
            <a:latin typeface="Times New Roman" pitchFamily="18" charset="0"/>
            <a:cs typeface="Times New Roman" pitchFamily="18" charset="0"/>
          </a:endParaRPr>
        </a:p>
      </dgm:t>
    </dgm:pt>
    <dgm:pt modelId="{520EE8F8-251A-4BB3-BB0D-9F92BC5A15A1}" type="parTrans" cxnId="{31C2903E-CB49-4A14-88D9-9AE28948AE65}">
      <dgm:prSet/>
      <dgm:spPr/>
      <dgm:t>
        <a:bodyPr/>
        <a:lstStyle/>
        <a:p>
          <a:endParaRPr lang="ru-RU"/>
        </a:p>
      </dgm:t>
    </dgm:pt>
    <dgm:pt modelId="{3B2D8D40-6345-47F6-8AB4-854B9FED299C}" type="sibTrans" cxnId="{31C2903E-CB49-4A14-88D9-9AE28948AE65}">
      <dgm:prSet/>
      <dgm:spPr/>
      <dgm:t>
        <a:bodyPr/>
        <a:lstStyle/>
        <a:p>
          <a:endParaRPr lang="ru-RU"/>
        </a:p>
      </dgm:t>
    </dgm:pt>
    <dgm:pt modelId="{7A5CC8E3-7B8D-41A0-A4FE-A62C38931F06}">
      <dgm:prSet phldrT="[Текст]"/>
      <dgm:spPr/>
      <dgm:t>
        <a:bodyPr/>
        <a:lstStyle/>
        <a:p>
          <a:r>
            <a:rPr lang="ru-RU" b="1" dirty="0" smtClean="0"/>
            <a:t>НЕПРОГРАММНЫЕ РАСХОДЫ – 11 362,0 тыс. руб.</a:t>
          </a:r>
          <a:endParaRPr lang="ru-RU" b="1" dirty="0"/>
        </a:p>
      </dgm:t>
    </dgm:pt>
    <dgm:pt modelId="{A08DB7E8-17A7-48FB-A3FE-53F3C8FFC47B}" type="parTrans" cxnId="{46460FD2-B74C-41C4-9141-CEDF858A6306}">
      <dgm:prSet/>
      <dgm:spPr/>
      <dgm:t>
        <a:bodyPr/>
        <a:lstStyle/>
        <a:p>
          <a:endParaRPr lang="ru-RU"/>
        </a:p>
      </dgm:t>
    </dgm:pt>
    <dgm:pt modelId="{A2C6E3D3-0BEB-4566-A4FF-AE887F7539D6}" type="sibTrans" cxnId="{46460FD2-B74C-41C4-9141-CEDF858A6306}">
      <dgm:prSet/>
      <dgm:spPr/>
      <dgm:t>
        <a:bodyPr/>
        <a:lstStyle/>
        <a:p>
          <a:endParaRPr lang="ru-RU"/>
        </a:p>
      </dgm:t>
    </dgm:pt>
    <dgm:pt modelId="{2D8F267F-4B0A-4B50-9BEC-A670A2FC1C78}">
      <dgm:prSet phldrT="[Текст]"/>
      <dgm:spPr/>
      <dgm:t>
        <a:bodyPr/>
        <a:lstStyle/>
        <a:p>
          <a:r>
            <a:rPr lang="ru-RU" dirty="0" smtClean="0"/>
            <a:t>Расходы на обеспечение функций органов местного самоуправления.</a:t>
          </a:r>
          <a:endParaRPr lang="ru-RU" dirty="0"/>
        </a:p>
      </dgm:t>
    </dgm:pt>
    <dgm:pt modelId="{098A3C3F-0ED7-4820-9690-630F35262F40}" type="parTrans" cxnId="{C1E93AC3-4F57-4432-905B-30C6B732FFFB}">
      <dgm:prSet/>
      <dgm:spPr/>
      <dgm:t>
        <a:bodyPr/>
        <a:lstStyle/>
        <a:p>
          <a:endParaRPr lang="ru-RU"/>
        </a:p>
      </dgm:t>
    </dgm:pt>
    <dgm:pt modelId="{010ADB31-A76D-4FDA-AD03-CA0CA7A49A57}" type="sibTrans" cxnId="{C1E93AC3-4F57-4432-905B-30C6B732FFFB}">
      <dgm:prSet/>
      <dgm:spPr/>
      <dgm:t>
        <a:bodyPr/>
        <a:lstStyle/>
        <a:p>
          <a:endParaRPr lang="ru-RU"/>
        </a:p>
      </dgm:t>
    </dgm:pt>
    <dgm:pt modelId="{2C5E7AF0-AB97-4FA1-8FE1-02B003E02FCD}">
      <dgm:prSet phldrT="[Текст]" custT="1"/>
      <dgm:spPr/>
      <dgm:t>
        <a:bodyPr/>
        <a:lstStyle/>
        <a:p>
          <a:pPr algn="just"/>
          <a:r>
            <a:rPr lang="ru-RU" sz="2000" b="1" dirty="0" smtClean="0">
              <a:latin typeface="Times New Roman" pitchFamily="18" charset="0"/>
              <a:cs typeface="Times New Roman" pitchFamily="18" charset="0"/>
            </a:rPr>
            <a:t>Муниципальная программа Мшинского сельского поселения «Формирование комфортной городской среды на территории муниципального образования Мшинское сельское поселение на 2018-2022 годы» объем финансирования </a:t>
          </a:r>
          <a:r>
            <a:rPr lang="ru-RU" sz="2000" b="1" u="sng" dirty="0" smtClean="0">
              <a:solidFill>
                <a:srgbClr val="FF0000"/>
              </a:solidFill>
              <a:latin typeface="Times New Roman" pitchFamily="18" charset="0"/>
              <a:cs typeface="Times New Roman" pitchFamily="18" charset="0"/>
            </a:rPr>
            <a:t>2 141,1 тыс. руб.</a:t>
          </a:r>
          <a:endParaRPr lang="ru-RU" sz="2000" b="1" dirty="0">
            <a:latin typeface="Times New Roman" pitchFamily="18" charset="0"/>
            <a:cs typeface="Times New Roman" pitchFamily="18" charset="0"/>
          </a:endParaRPr>
        </a:p>
      </dgm:t>
    </dgm:pt>
    <dgm:pt modelId="{AF8F6EA8-79BC-472B-8189-51D03FB2C039}" type="parTrans" cxnId="{66A95F9C-6390-4042-9658-64AFCEC0AF86}">
      <dgm:prSet/>
      <dgm:spPr/>
      <dgm:t>
        <a:bodyPr/>
        <a:lstStyle/>
        <a:p>
          <a:endParaRPr lang="ru-RU"/>
        </a:p>
      </dgm:t>
    </dgm:pt>
    <dgm:pt modelId="{44FD4149-D145-46A2-BC51-F38CFE37CEA5}" type="sibTrans" cxnId="{66A95F9C-6390-4042-9658-64AFCEC0AF86}">
      <dgm:prSet/>
      <dgm:spPr/>
      <dgm:t>
        <a:bodyPr/>
        <a:lstStyle/>
        <a:p>
          <a:endParaRPr lang="ru-RU"/>
        </a:p>
      </dgm:t>
    </dgm:pt>
    <dgm:pt modelId="{730ADFBA-9691-4239-BB45-71F191A121BB}">
      <dgm:prSet phldrT="[Текст]"/>
      <dgm:spPr/>
      <dgm:t>
        <a:bodyPr/>
        <a:lstStyle/>
        <a:p>
          <a:r>
            <a:rPr lang="ru-RU" dirty="0" smtClean="0"/>
            <a:t>Непрограммные расходы.</a:t>
          </a:r>
          <a:endParaRPr lang="ru-RU" dirty="0"/>
        </a:p>
      </dgm:t>
    </dgm:pt>
    <dgm:pt modelId="{0050E7B6-714B-47C9-932D-C160E4F7AEFE}" type="parTrans" cxnId="{02FC0A49-F8A2-4001-9FE0-82BB692320B4}">
      <dgm:prSet/>
      <dgm:spPr/>
      <dgm:t>
        <a:bodyPr/>
        <a:lstStyle/>
        <a:p>
          <a:endParaRPr lang="ru-RU"/>
        </a:p>
      </dgm:t>
    </dgm:pt>
    <dgm:pt modelId="{51F6A8C3-1130-46C4-8D91-1D8CE71FE327}" type="sibTrans" cxnId="{02FC0A49-F8A2-4001-9FE0-82BB692320B4}">
      <dgm:prSet/>
      <dgm:spPr/>
      <dgm:t>
        <a:bodyPr/>
        <a:lstStyle/>
        <a:p>
          <a:endParaRPr lang="ru-RU"/>
        </a:p>
      </dgm:t>
    </dgm:pt>
    <dgm:pt modelId="{2E078C06-33AB-487E-8957-1201D2AD743D}">
      <dgm:prSet phldrT="[Текст]" custT="1"/>
      <dgm:spPr/>
      <dgm:t>
        <a:bodyPr/>
        <a:lstStyle/>
        <a:p>
          <a:pPr algn="just"/>
          <a:r>
            <a:rPr lang="ru-RU" sz="2000" b="1" dirty="0" smtClean="0">
              <a:latin typeface="Times New Roman" pitchFamily="18" charset="0"/>
              <a:cs typeface="Times New Roman" pitchFamily="18" charset="0"/>
            </a:rPr>
            <a:t>Муниципальная программа Мшинского сельского поселения «Обращение с отходами» объем финансирования </a:t>
          </a:r>
          <a:r>
            <a:rPr lang="ru-RU" sz="2000" b="1" dirty="0" smtClean="0">
              <a:solidFill>
                <a:srgbClr val="FF0000"/>
              </a:solidFill>
              <a:latin typeface="Times New Roman" pitchFamily="18" charset="0"/>
              <a:cs typeface="Times New Roman" pitchFamily="18" charset="0"/>
            </a:rPr>
            <a:t>5 165,8 тыс.руб.</a:t>
          </a:r>
          <a:endParaRPr lang="ru-RU" sz="2000" b="1" dirty="0">
            <a:solidFill>
              <a:srgbClr val="FF0000"/>
            </a:solidFill>
            <a:latin typeface="Times New Roman" pitchFamily="18" charset="0"/>
            <a:cs typeface="Times New Roman" pitchFamily="18" charset="0"/>
          </a:endParaRPr>
        </a:p>
      </dgm:t>
    </dgm:pt>
    <dgm:pt modelId="{4EBF39A4-C66E-4990-934D-3051C65FF25D}" type="parTrans" cxnId="{6C2B4FA2-19D3-4A8A-BC20-99335EDB138D}">
      <dgm:prSet/>
      <dgm:spPr/>
    </dgm:pt>
    <dgm:pt modelId="{88DAEF52-ED9E-4ED8-8432-CD47946CC547}" type="sibTrans" cxnId="{6C2B4FA2-19D3-4A8A-BC20-99335EDB138D}">
      <dgm:prSet/>
      <dgm:spPr/>
    </dgm:pt>
    <dgm:pt modelId="{C80940F2-4420-4185-BF4C-37226709C969}" type="pres">
      <dgm:prSet presAssocID="{C0E55207-9858-4989-8CCA-0522F192220A}" presName="linear" presStyleCnt="0">
        <dgm:presLayoutVars>
          <dgm:animLvl val="lvl"/>
          <dgm:resizeHandles val="exact"/>
        </dgm:presLayoutVars>
      </dgm:prSet>
      <dgm:spPr/>
      <dgm:t>
        <a:bodyPr/>
        <a:lstStyle/>
        <a:p>
          <a:endParaRPr lang="ru-RU"/>
        </a:p>
      </dgm:t>
    </dgm:pt>
    <dgm:pt modelId="{E3A1493B-56CE-46FB-95D4-81983EF95928}" type="pres">
      <dgm:prSet presAssocID="{52848FF4-FA9D-408D-A9F3-3D4A5F50BEE7}" presName="parentText" presStyleLbl="node1" presStyleIdx="0" presStyleCnt="2">
        <dgm:presLayoutVars>
          <dgm:chMax val="0"/>
          <dgm:bulletEnabled val="1"/>
        </dgm:presLayoutVars>
      </dgm:prSet>
      <dgm:spPr/>
      <dgm:t>
        <a:bodyPr/>
        <a:lstStyle/>
        <a:p>
          <a:endParaRPr lang="ru-RU"/>
        </a:p>
      </dgm:t>
    </dgm:pt>
    <dgm:pt modelId="{D4D730BA-53BE-4E60-ADD2-64459BD64C30}" type="pres">
      <dgm:prSet presAssocID="{52848FF4-FA9D-408D-A9F3-3D4A5F50BEE7}" presName="childText" presStyleLbl="revTx" presStyleIdx="0" presStyleCnt="2">
        <dgm:presLayoutVars>
          <dgm:bulletEnabled val="1"/>
        </dgm:presLayoutVars>
      </dgm:prSet>
      <dgm:spPr/>
      <dgm:t>
        <a:bodyPr/>
        <a:lstStyle/>
        <a:p>
          <a:endParaRPr lang="ru-RU"/>
        </a:p>
      </dgm:t>
    </dgm:pt>
    <dgm:pt modelId="{F2CB22C9-8A45-4910-AA9A-6F06F5C96610}" type="pres">
      <dgm:prSet presAssocID="{7A5CC8E3-7B8D-41A0-A4FE-A62C38931F06}" presName="parentText" presStyleLbl="node1" presStyleIdx="1" presStyleCnt="2">
        <dgm:presLayoutVars>
          <dgm:chMax val="0"/>
          <dgm:bulletEnabled val="1"/>
        </dgm:presLayoutVars>
      </dgm:prSet>
      <dgm:spPr/>
      <dgm:t>
        <a:bodyPr/>
        <a:lstStyle/>
        <a:p>
          <a:endParaRPr lang="ru-RU"/>
        </a:p>
      </dgm:t>
    </dgm:pt>
    <dgm:pt modelId="{D0C96572-D532-40E5-B92B-789976885E11}" type="pres">
      <dgm:prSet presAssocID="{7A5CC8E3-7B8D-41A0-A4FE-A62C38931F06}" presName="childText" presStyleLbl="revTx" presStyleIdx="1" presStyleCnt="2">
        <dgm:presLayoutVars>
          <dgm:bulletEnabled val="1"/>
        </dgm:presLayoutVars>
      </dgm:prSet>
      <dgm:spPr/>
      <dgm:t>
        <a:bodyPr/>
        <a:lstStyle/>
        <a:p>
          <a:endParaRPr lang="ru-RU"/>
        </a:p>
      </dgm:t>
    </dgm:pt>
  </dgm:ptLst>
  <dgm:cxnLst>
    <dgm:cxn modelId="{1C13D937-7FF0-4911-B9F3-E04EE5F46C1F}" type="presOf" srcId="{730ADFBA-9691-4239-BB45-71F191A121BB}" destId="{D0C96572-D532-40E5-B92B-789976885E11}" srcOrd="0" destOrd="1" presId="urn:microsoft.com/office/officeart/2005/8/layout/vList2"/>
    <dgm:cxn modelId="{81210E58-13C7-40D0-AD23-33EB30B7E0B3}" type="presOf" srcId="{2C5E7AF0-AB97-4FA1-8FE1-02B003E02FCD}" destId="{D4D730BA-53BE-4E60-ADD2-64459BD64C30}" srcOrd="0" destOrd="1" presId="urn:microsoft.com/office/officeart/2005/8/layout/vList2"/>
    <dgm:cxn modelId="{1CE6F5EB-00B3-40D5-8DC8-DC7DB6CD72DB}" type="presOf" srcId="{52848FF4-FA9D-408D-A9F3-3D4A5F50BEE7}" destId="{E3A1493B-56CE-46FB-95D4-81983EF95928}" srcOrd="0" destOrd="0" presId="urn:microsoft.com/office/officeart/2005/8/layout/vList2"/>
    <dgm:cxn modelId="{66A95F9C-6390-4042-9658-64AFCEC0AF86}" srcId="{52848FF4-FA9D-408D-A9F3-3D4A5F50BEE7}" destId="{2C5E7AF0-AB97-4FA1-8FE1-02B003E02FCD}" srcOrd="1" destOrd="0" parTransId="{AF8F6EA8-79BC-472B-8189-51D03FB2C039}" sibTransId="{44FD4149-D145-46A2-BC51-F38CFE37CEA5}"/>
    <dgm:cxn modelId="{8D46A418-569D-4FC8-8702-C0FF6959CED4}" srcId="{C0E55207-9858-4989-8CCA-0522F192220A}" destId="{52848FF4-FA9D-408D-A9F3-3D4A5F50BEE7}" srcOrd="0" destOrd="0" parTransId="{CE927293-6984-4F87-B596-22C3FE8ACB00}" sibTransId="{9E82DC3A-0C06-4554-954A-3E0B26E2EECC}"/>
    <dgm:cxn modelId="{EFBE8E16-8BAD-48A5-AFED-77CCD34B7C0A}" type="presOf" srcId="{C0E55207-9858-4989-8CCA-0522F192220A}" destId="{C80940F2-4420-4185-BF4C-37226709C969}" srcOrd="0" destOrd="0" presId="urn:microsoft.com/office/officeart/2005/8/layout/vList2"/>
    <dgm:cxn modelId="{02FC0A49-F8A2-4001-9FE0-82BB692320B4}" srcId="{7A5CC8E3-7B8D-41A0-A4FE-A62C38931F06}" destId="{730ADFBA-9691-4239-BB45-71F191A121BB}" srcOrd="1" destOrd="0" parTransId="{0050E7B6-714B-47C9-932D-C160E4F7AEFE}" sibTransId="{51F6A8C3-1130-46C4-8D91-1D8CE71FE327}"/>
    <dgm:cxn modelId="{AF8282D5-D274-4D2D-8406-59ED9257A3E0}" type="presOf" srcId="{2EC06E07-4874-4B60-9BDD-7CF1874D7010}" destId="{D4D730BA-53BE-4E60-ADD2-64459BD64C30}" srcOrd="0" destOrd="0" presId="urn:microsoft.com/office/officeart/2005/8/layout/vList2"/>
    <dgm:cxn modelId="{87573E89-8CA8-43E1-A0B3-28F146BF5635}" type="presOf" srcId="{2E078C06-33AB-487E-8957-1201D2AD743D}" destId="{D4D730BA-53BE-4E60-ADD2-64459BD64C30}" srcOrd="0" destOrd="2" presId="urn:microsoft.com/office/officeart/2005/8/layout/vList2"/>
    <dgm:cxn modelId="{7956D10F-BA22-4E2F-AF21-759957C4948A}" type="presOf" srcId="{7A5CC8E3-7B8D-41A0-A4FE-A62C38931F06}" destId="{F2CB22C9-8A45-4910-AA9A-6F06F5C96610}" srcOrd="0" destOrd="0" presId="urn:microsoft.com/office/officeart/2005/8/layout/vList2"/>
    <dgm:cxn modelId="{46460FD2-B74C-41C4-9141-CEDF858A6306}" srcId="{C0E55207-9858-4989-8CCA-0522F192220A}" destId="{7A5CC8E3-7B8D-41A0-A4FE-A62C38931F06}" srcOrd="1" destOrd="0" parTransId="{A08DB7E8-17A7-48FB-A3FE-53F3C8FFC47B}" sibTransId="{A2C6E3D3-0BEB-4566-A4FF-AE887F7539D6}"/>
    <dgm:cxn modelId="{C1E93AC3-4F57-4432-905B-30C6B732FFFB}" srcId="{7A5CC8E3-7B8D-41A0-A4FE-A62C38931F06}" destId="{2D8F267F-4B0A-4B50-9BEC-A670A2FC1C78}" srcOrd="0" destOrd="0" parTransId="{098A3C3F-0ED7-4820-9690-630F35262F40}" sibTransId="{010ADB31-A76D-4FDA-AD03-CA0CA7A49A57}"/>
    <dgm:cxn modelId="{A542D8BA-21FF-4924-B79E-C7510B097949}" type="presOf" srcId="{2D8F267F-4B0A-4B50-9BEC-A670A2FC1C78}" destId="{D0C96572-D532-40E5-B92B-789976885E11}" srcOrd="0" destOrd="0" presId="urn:microsoft.com/office/officeart/2005/8/layout/vList2"/>
    <dgm:cxn modelId="{31C2903E-CB49-4A14-88D9-9AE28948AE65}" srcId="{52848FF4-FA9D-408D-A9F3-3D4A5F50BEE7}" destId="{2EC06E07-4874-4B60-9BDD-7CF1874D7010}" srcOrd="0" destOrd="0" parTransId="{520EE8F8-251A-4BB3-BB0D-9F92BC5A15A1}" sibTransId="{3B2D8D40-6345-47F6-8AB4-854B9FED299C}"/>
    <dgm:cxn modelId="{6C2B4FA2-19D3-4A8A-BC20-99335EDB138D}" srcId="{52848FF4-FA9D-408D-A9F3-3D4A5F50BEE7}" destId="{2E078C06-33AB-487E-8957-1201D2AD743D}" srcOrd="2" destOrd="0" parTransId="{4EBF39A4-C66E-4990-934D-3051C65FF25D}" sibTransId="{88DAEF52-ED9E-4ED8-8432-CD47946CC547}"/>
    <dgm:cxn modelId="{2787D161-DF80-48EA-876E-7D2C41EFF292}" type="presParOf" srcId="{C80940F2-4420-4185-BF4C-37226709C969}" destId="{E3A1493B-56CE-46FB-95D4-81983EF95928}" srcOrd="0" destOrd="0" presId="urn:microsoft.com/office/officeart/2005/8/layout/vList2"/>
    <dgm:cxn modelId="{D89B66E9-829B-441A-91D1-B846476EBF09}" type="presParOf" srcId="{C80940F2-4420-4185-BF4C-37226709C969}" destId="{D4D730BA-53BE-4E60-ADD2-64459BD64C30}" srcOrd="1" destOrd="0" presId="urn:microsoft.com/office/officeart/2005/8/layout/vList2"/>
    <dgm:cxn modelId="{F362EA93-4D7B-4AF5-9E4E-F1D52C8F9BA9}" type="presParOf" srcId="{C80940F2-4420-4185-BF4C-37226709C969}" destId="{F2CB22C9-8A45-4910-AA9A-6F06F5C96610}" srcOrd="2" destOrd="0" presId="urn:microsoft.com/office/officeart/2005/8/layout/vList2"/>
    <dgm:cxn modelId="{1F9427E5-B37C-4D78-AFEB-59CBA2F17418}" type="presParOf" srcId="{C80940F2-4420-4185-BF4C-37226709C969}" destId="{D0C96572-D532-40E5-B92B-789976885E11}" srcOrd="3"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4082DB-4630-43D8-8047-5A28719B0B73}" type="doc">
      <dgm:prSet loTypeId="urn:microsoft.com/office/officeart/2005/8/layout/hierarchy1" loCatId="hierarchy" qsTypeId="urn:microsoft.com/office/officeart/2005/8/quickstyle/3d1" qsCatId="3D" csTypeId="urn:microsoft.com/office/officeart/2005/8/colors/colorful1#7" csCatId="colorful" phldr="1"/>
      <dgm:spPr/>
      <dgm:t>
        <a:bodyPr/>
        <a:lstStyle/>
        <a:p>
          <a:endParaRPr lang="ru-RU"/>
        </a:p>
      </dgm:t>
    </dgm:pt>
    <dgm:pt modelId="{C34719F1-D745-41A5-A2A7-25C146B25C05}">
      <dgm:prSet phldrT="[Текст]" custT="1"/>
      <dgm:spPr/>
      <dgm:t>
        <a:bodyPr/>
        <a:lstStyle/>
        <a:p>
          <a:r>
            <a:rPr lang="ru-RU" sz="2800" b="1" dirty="0" smtClean="0">
              <a:latin typeface="Calibri" pitchFamily="34" charset="0"/>
            </a:rPr>
            <a:t>19 563,6</a:t>
          </a:r>
          <a:endParaRPr lang="ru-RU" sz="2800" b="1" dirty="0">
            <a:latin typeface="Calibri" pitchFamily="34" charset="0"/>
          </a:endParaRPr>
        </a:p>
      </dgm:t>
    </dgm:pt>
    <dgm:pt modelId="{3DE9AF36-DA50-483D-90AA-119169EE60BF}" type="parTrans" cxnId="{BD73AF15-5443-43DA-B3C4-7D3743E7FD44}">
      <dgm:prSet/>
      <dgm:spPr/>
      <dgm:t>
        <a:bodyPr/>
        <a:lstStyle/>
        <a:p>
          <a:endParaRPr lang="ru-RU"/>
        </a:p>
      </dgm:t>
    </dgm:pt>
    <dgm:pt modelId="{82E68D55-2DBA-4DE6-B881-46FFCE5E23D9}" type="sibTrans" cxnId="{BD73AF15-5443-43DA-B3C4-7D3743E7FD44}">
      <dgm:prSet/>
      <dgm:spPr/>
      <dgm:t>
        <a:bodyPr/>
        <a:lstStyle/>
        <a:p>
          <a:endParaRPr lang="ru-RU"/>
        </a:p>
      </dgm:t>
    </dgm:pt>
    <dgm:pt modelId="{AD853D00-92B8-4AB8-A06D-CA2D50EF9291}">
      <dgm:prSet phldrT="[Текст]" custT="1"/>
      <dgm:spPr/>
      <dgm:t>
        <a:bodyPr/>
        <a:lstStyle/>
        <a:p>
          <a:r>
            <a:rPr lang="ru-RU" sz="3200" b="1" dirty="0" smtClean="0">
              <a:latin typeface="Calibri" pitchFamily="34" charset="0"/>
            </a:rPr>
            <a:t>11 479,7</a:t>
          </a:r>
        </a:p>
        <a:p>
          <a:r>
            <a:rPr lang="ru-RU" sz="1800" dirty="0" smtClean="0">
              <a:latin typeface="Calibri" pitchFamily="34" charset="0"/>
            </a:rPr>
            <a:t>СКЦ «Мшинского с/п»</a:t>
          </a:r>
          <a:endParaRPr lang="ru-RU" sz="1800" dirty="0">
            <a:latin typeface="Calibri" pitchFamily="34" charset="0"/>
          </a:endParaRPr>
        </a:p>
      </dgm:t>
    </dgm:pt>
    <dgm:pt modelId="{0AE65D0F-5501-4593-B9F0-13EA2BE10101}" type="parTrans" cxnId="{A71C15CD-6A21-4F21-83D4-EFCE5D548DDE}">
      <dgm:prSet/>
      <dgm:spPr/>
      <dgm:t>
        <a:bodyPr/>
        <a:lstStyle/>
        <a:p>
          <a:endParaRPr lang="ru-RU"/>
        </a:p>
      </dgm:t>
    </dgm:pt>
    <dgm:pt modelId="{1506AF9C-2293-4672-B619-0F5E925D0A0E}" type="sibTrans" cxnId="{A71C15CD-6A21-4F21-83D4-EFCE5D548DDE}">
      <dgm:prSet/>
      <dgm:spPr/>
      <dgm:t>
        <a:bodyPr/>
        <a:lstStyle/>
        <a:p>
          <a:endParaRPr lang="ru-RU"/>
        </a:p>
      </dgm:t>
    </dgm:pt>
    <dgm:pt modelId="{0A6D5DBF-A47E-4DA3-B811-352F014122AA}">
      <dgm:prSet phldrT="[Текст]" custT="1"/>
      <dgm:spPr/>
      <dgm:t>
        <a:bodyPr/>
        <a:lstStyle/>
        <a:p>
          <a:r>
            <a:rPr lang="ru-RU" sz="2400" b="1" dirty="0" smtClean="0">
              <a:latin typeface="Calibri" pitchFamily="34" charset="0"/>
            </a:rPr>
            <a:t>883,7 –  </a:t>
          </a:r>
          <a:r>
            <a:rPr lang="ru-RU" sz="1800" b="0" dirty="0" smtClean="0">
              <a:latin typeface="Calibri" pitchFamily="34" charset="0"/>
            </a:rPr>
            <a:t>библиотеки</a:t>
          </a:r>
        </a:p>
        <a:p>
          <a:r>
            <a:rPr lang="ru-RU" sz="1800" dirty="0" smtClean="0">
              <a:latin typeface="Calibri" pitchFamily="34" charset="0"/>
            </a:rPr>
            <a:t>100,0 –прочие </a:t>
          </a:r>
        </a:p>
        <a:p>
          <a:r>
            <a:rPr lang="ru-RU" sz="1800" dirty="0" smtClean="0">
              <a:latin typeface="Calibri" pitchFamily="34" charset="0"/>
            </a:rPr>
            <a:t>300,0 – </a:t>
          </a:r>
          <a:r>
            <a:rPr lang="ru-RU" sz="1800" dirty="0" err="1" smtClean="0">
              <a:latin typeface="Calibri" pitchFamily="34" charset="0"/>
            </a:rPr>
            <a:t>Маханюк</a:t>
          </a:r>
          <a:r>
            <a:rPr lang="ru-RU" sz="1800" dirty="0" smtClean="0">
              <a:latin typeface="Calibri" pitchFamily="34" charset="0"/>
            </a:rPr>
            <a:t> (</a:t>
          </a:r>
          <a:r>
            <a:rPr lang="ru-RU" sz="1800" dirty="0" err="1" smtClean="0">
              <a:latin typeface="Calibri" pitchFamily="34" charset="0"/>
            </a:rPr>
            <a:t>депут</a:t>
          </a:r>
          <a:r>
            <a:rPr lang="ru-RU" sz="1800" dirty="0" smtClean="0">
              <a:latin typeface="Calibri" pitchFamily="34" charset="0"/>
            </a:rPr>
            <a:t>.)</a:t>
          </a:r>
          <a:endParaRPr lang="ru-RU" sz="1800" b="0" dirty="0">
            <a:latin typeface="Calibri" pitchFamily="34" charset="0"/>
          </a:endParaRPr>
        </a:p>
      </dgm:t>
    </dgm:pt>
    <dgm:pt modelId="{A59306C1-C129-4485-97D0-5666FF3E7BC7}" type="parTrans" cxnId="{F5C7B014-BD2A-4BAB-BE5A-F4ECA6274413}">
      <dgm:prSet/>
      <dgm:spPr/>
      <dgm:t>
        <a:bodyPr/>
        <a:lstStyle/>
        <a:p>
          <a:endParaRPr lang="ru-RU"/>
        </a:p>
      </dgm:t>
    </dgm:pt>
    <dgm:pt modelId="{027B7803-1D5F-4AEB-BC2E-FA4D6913D034}" type="sibTrans" cxnId="{F5C7B014-BD2A-4BAB-BE5A-F4ECA6274413}">
      <dgm:prSet/>
      <dgm:spPr/>
      <dgm:t>
        <a:bodyPr/>
        <a:lstStyle/>
        <a:p>
          <a:endParaRPr lang="ru-RU"/>
        </a:p>
      </dgm:t>
    </dgm:pt>
    <dgm:pt modelId="{C5543DE8-FEA2-4DBA-BCE3-D5B0E3893813}">
      <dgm:prSet phldrT="[Текст]" custT="1"/>
      <dgm:spPr/>
      <dgm:t>
        <a:bodyPr/>
        <a:lstStyle/>
        <a:p>
          <a:r>
            <a:rPr lang="ru-RU" sz="2400" b="1" dirty="0" smtClean="0">
              <a:latin typeface="Calibri" pitchFamily="34" charset="0"/>
            </a:rPr>
            <a:t>8 083,9</a:t>
          </a:r>
          <a:r>
            <a:rPr lang="ru-RU" sz="2400" dirty="0" smtClean="0">
              <a:latin typeface="Calibri" pitchFamily="34" charset="0"/>
            </a:rPr>
            <a:t>–  </a:t>
          </a:r>
          <a:r>
            <a:rPr lang="ru-RU" sz="1800" dirty="0" smtClean="0">
              <a:latin typeface="Calibri" pitchFamily="34" charset="0"/>
            </a:rPr>
            <a:t>капитальный ремонт СДЦ п. Мшинская</a:t>
          </a:r>
        </a:p>
      </dgm:t>
    </dgm:pt>
    <dgm:pt modelId="{B9C27F43-1D7E-41CE-BCDD-EF46B6516733}" type="parTrans" cxnId="{98EBEAFB-FADF-4975-BB32-D1D4AFA3E16C}">
      <dgm:prSet/>
      <dgm:spPr/>
      <dgm:t>
        <a:bodyPr/>
        <a:lstStyle/>
        <a:p>
          <a:endParaRPr lang="ru-RU"/>
        </a:p>
      </dgm:t>
    </dgm:pt>
    <dgm:pt modelId="{83A71D41-FB42-4B6D-B737-16137B28C953}" type="sibTrans" cxnId="{98EBEAFB-FADF-4975-BB32-D1D4AFA3E16C}">
      <dgm:prSet/>
      <dgm:spPr/>
      <dgm:t>
        <a:bodyPr/>
        <a:lstStyle/>
        <a:p>
          <a:endParaRPr lang="ru-RU"/>
        </a:p>
      </dgm:t>
    </dgm:pt>
    <dgm:pt modelId="{FB56E08E-441D-4779-8BE8-A226B0E6291F}">
      <dgm:prSet phldrT="[Текст]" custT="1"/>
      <dgm:spPr/>
      <dgm:t>
        <a:bodyPr/>
        <a:lstStyle/>
        <a:p>
          <a:r>
            <a:rPr lang="ru-RU" sz="2400" b="1" dirty="0" smtClean="0">
              <a:latin typeface="Calibri" pitchFamily="34" charset="0"/>
            </a:rPr>
            <a:t>485,0– </a:t>
          </a:r>
          <a:r>
            <a:rPr lang="ru-RU" sz="1800" b="0" dirty="0" smtClean="0">
              <a:latin typeface="Calibri" pitchFamily="34" charset="0"/>
            </a:rPr>
            <a:t>культурно-массовые </a:t>
          </a:r>
          <a:r>
            <a:rPr lang="ru-RU" sz="1800" b="0" dirty="0" err="1" smtClean="0">
              <a:latin typeface="Calibri" pitchFamily="34" charset="0"/>
            </a:rPr>
            <a:t>меропр</a:t>
          </a:r>
          <a:r>
            <a:rPr lang="ru-RU" sz="1800" b="0" dirty="0" smtClean="0">
              <a:latin typeface="Calibri" pitchFamily="34" charset="0"/>
            </a:rPr>
            <a:t>.</a:t>
          </a:r>
          <a:endParaRPr lang="ru-RU" sz="1800" b="0" dirty="0">
            <a:latin typeface="Calibri" pitchFamily="34" charset="0"/>
          </a:endParaRPr>
        </a:p>
      </dgm:t>
    </dgm:pt>
    <dgm:pt modelId="{E9B60630-B23F-4323-96CD-E50D58EBBC42}" type="parTrans" cxnId="{16C6CDE7-667E-4CFA-BCA0-6CC61BF55606}">
      <dgm:prSet/>
      <dgm:spPr/>
      <dgm:t>
        <a:bodyPr/>
        <a:lstStyle/>
        <a:p>
          <a:endParaRPr lang="ru-RU"/>
        </a:p>
      </dgm:t>
    </dgm:pt>
    <dgm:pt modelId="{EF5552DA-C1BE-433D-83C5-81E6F6411B44}" type="sibTrans" cxnId="{16C6CDE7-667E-4CFA-BCA0-6CC61BF55606}">
      <dgm:prSet/>
      <dgm:spPr/>
      <dgm:t>
        <a:bodyPr/>
        <a:lstStyle/>
        <a:p>
          <a:endParaRPr lang="ru-RU"/>
        </a:p>
      </dgm:t>
    </dgm:pt>
    <dgm:pt modelId="{B9A942D5-BD58-4DA9-B7EE-E3B041C402B0}">
      <dgm:prSet phldrT="[Текст]" custT="1"/>
      <dgm:spPr/>
      <dgm:t>
        <a:bodyPr/>
        <a:lstStyle/>
        <a:p>
          <a:r>
            <a:rPr lang="ru-RU" sz="2400" b="1" dirty="0" smtClean="0">
              <a:latin typeface="Calibri" pitchFamily="34" charset="0"/>
            </a:rPr>
            <a:t>9 710,9– </a:t>
          </a:r>
          <a:r>
            <a:rPr lang="ru-RU" sz="1800" b="0" dirty="0" smtClean="0">
              <a:latin typeface="Calibri" pitchFamily="34" charset="0"/>
            </a:rPr>
            <a:t>расходы на содержание</a:t>
          </a:r>
          <a:endParaRPr lang="ru-RU" sz="1800" b="0" dirty="0">
            <a:latin typeface="Calibri" pitchFamily="34" charset="0"/>
          </a:endParaRPr>
        </a:p>
      </dgm:t>
    </dgm:pt>
    <dgm:pt modelId="{6FC4766F-7282-45A8-B5C0-0616C766F6D1}" type="parTrans" cxnId="{5AA965A9-F133-4747-A389-F1DA16B040B4}">
      <dgm:prSet/>
      <dgm:spPr/>
      <dgm:t>
        <a:bodyPr/>
        <a:lstStyle/>
        <a:p>
          <a:endParaRPr lang="ru-RU"/>
        </a:p>
      </dgm:t>
    </dgm:pt>
    <dgm:pt modelId="{0190D180-C33D-49C6-B169-E36A8AE0E762}" type="sibTrans" cxnId="{5AA965A9-F133-4747-A389-F1DA16B040B4}">
      <dgm:prSet/>
      <dgm:spPr/>
      <dgm:t>
        <a:bodyPr/>
        <a:lstStyle/>
        <a:p>
          <a:endParaRPr lang="ru-RU"/>
        </a:p>
      </dgm:t>
    </dgm:pt>
    <dgm:pt modelId="{6CBD899B-4BF1-4DD5-B182-5594DCF0896C}" type="pres">
      <dgm:prSet presAssocID="{E04082DB-4630-43D8-8047-5A28719B0B73}" presName="hierChild1" presStyleCnt="0">
        <dgm:presLayoutVars>
          <dgm:chPref val="1"/>
          <dgm:dir/>
          <dgm:animOne val="branch"/>
          <dgm:animLvl val="lvl"/>
          <dgm:resizeHandles/>
        </dgm:presLayoutVars>
      </dgm:prSet>
      <dgm:spPr/>
      <dgm:t>
        <a:bodyPr/>
        <a:lstStyle/>
        <a:p>
          <a:endParaRPr lang="ru-RU"/>
        </a:p>
      </dgm:t>
    </dgm:pt>
    <dgm:pt modelId="{80C0AF51-13D6-4E4F-9EF7-EB7054413C11}" type="pres">
      <dgm:prSet presAssocID="{C34719F1-D745-41A5-A2A7-25C146B25C05}" presName="hierRoot1" presStyleCnt="0"/>
      <dgm:spPr/>
    </dgm:pt>
    <dgm:pt modelId="{D41BB6CD-0DFD-4050-ACCC-A765416C4827}" type="pres">
      <dgm:prSet presAssocID="{C34719F1-D745-41A5-A2A7-25C146B25C05}" presName="composite" presStyleCnt="0"/>
      <dgm:spPr/>
    </dgm:pt>
    <dgm:pt modelId="{BB3B7EE4-2385-4D8F-AF61-81CB5EFCAF75}" type="pres">
      <dgm:prSet presAssocID="{C34719F1-D745-41A5-A2A7-25C146B25C05}" presName="background" presStyleLbl="node0" presStyleIdx="0" presStyleCnt="1"/>
      <dgm:spPr/>
    </dgm:pt>
    <dgm:pt modelId="{ADED1B41-EBF2-4074-9D4E-708676620261}" type="pres">
      <dgm:prSet presAssocID="{C34719F1-D745-41A5-A2A7-25C146B25C05}" presName="text" presStyleLbl="fgAcc0" presStyleIdx="0" presStyleCnt="1" custScaleX="138157" custScaleY="37303" custLinFactNeighborX="-2211" custLinFactNeighborY="-57342">
        <dgm:presLayoutVars>
          <dgm:chPref val="3"/>
        </dgm:presLayoutVars>
      </dgm:prSet>
      <dgm:spPr/>
      <dgm:t>
        <a:bodyPr/>
        <a:lstStyle/>
        <a:p>
          <a:endParaRPr lang="ru-RU"/>
        </a:p>
      </dgm:t>
    </dgm:pt>
    <dgm:pt modelId="{B228BE24-804A-47E2-BDE6-66DDA1C91F17}" type="pres">
      <dgm:prSet presAssocID="{C34719F1-D745-41A5-A2A7-25C146B25C05}" presName="hierChild2" presStyleCnt="0"/>
      <dgm:spPr/>
    </dgm:pt>
    <dgm:pt modelId="{95B324DB-33CA-487A-94D1-8F037C51C5F5}" type="pres">
      <dgm:prSet presAssocID="{0AE65D0F-5501-4593-B9F0-13EA2BE10101}" presName="Name10" presStyleLbl="parChTrans1D2" presStyleIdx="0" presStyleCnt="2"/>
      <dgm:spPr/>
      <dgm:t>
        <a:bodyPr/>
        <a:lstStyle/>
        <a:p>
          <a:endParaRPr lang="ru-RU"/>
        </a:p>
      </dgm:t>
    </dgm:pt>
    <dgm:pt modelId="{06D487B8-E605-4F51-83CE-1D74962AB2DB}" type="pres">
      <dgm:prSet presAssocID="{AD853D00-92B8-4AB8-A06D-CA2D50EF9291}" presName="hierRoot2" presStyleCnt="0"/>
      <dgm:spPr/>
    </dgm:pt>
    <dgm:pt modelId="{B3C54926-2C68-40C0-8B82-861033FDCEFF}" type="pres">
      <dgm:prSet presAssocID="{AD853D00-92B8-4AB8-A06D-CA2D50EF9291}" presName="composite2" presStyleCnt="0"/>
      <dgm:spPr/>
    </dgm:pt>
    <dgm:pt modelId="{037FA50D-E888-42B6-BDE1-D857C75552BB}" type="pres">
      <dgm:prSet presAssocID="{AD853D00-92B8-4AB8-A06D-CA2D50EF9291}" presName="background2" presStyleLbl="node2" presStyleIdx="0" presStyleCnt="2"/>
      <dgm:spPr/>
    </dgm:pt>
    <dgm:pt modelId="{DA42D51F-A7D2-4A93-B3D7-EEF9630ED3A2}" type="pres">
      <dgm:prSet presAssocID="{AD853D00-92B8-4AB8-A06D-CA2D50EF9291}" presName="text2" presStyleLbl="fgAcc2" presStyleIdx="0" presStyleCnt="2" custScaleX="125098" custScaleY="134003" custLinFactNeighborX="-95030" custLinFactNeighborY="-75600">
        <dgm:presLayoutVars>
          <dgm:chPref val="3"/>
        </dgm:presLayoutVars>
      </dgm:prSet>
      <dgm:spPr/>
      <dgm:t>
        <a:bodyPr/>
        <a:lstStyle/>
        <a:p>
          <a:endParaRPr lang="ru-RU"/>
        </a:p>
      </dgm:t>
    </dgm:pt>
    <dgm:pt modelId="{3143FE47-2785-4803-B578-CEF6B5990FB9}" type="pres">
      <dgm:prSet presAssocID="{AD853D00-92B8-4AB8-A06D-CA2D50EF9291}" presName="hierChild3" presStyleCnt="0"/>
      <dgm:spPr/>
    </dgm:pt>
    <dgm:pt modelId="{481B3A1C-C804-478B-95CC-EEA4BC446D8F}" type="pres">
      <dgm:prSet presAssocID="{A59306C1-C129-4485-97D0-5666FF3E7BC7}" presName="Name17" presStyleLbl="parChTrans1D3" presStyleIdx="0" presStyleCnt="3"/>
      <dgm:spPr/>
      <dgm:t>
        <a:bodyPr/>
        <a:lstStyle/>
        <a:p>
          <a:endParaRPr lang="ru-RU"/>
        </a:p>
      </dgm:t>
    </dgm:pt>
    <dgm:pt modelId="{ED8A50C7-7BB7-4EEE-90F9-A258F2DFAEA7}" type="pres">
      <dgm:prSet presAssocID="{0A6D5DBF-A47E-4DA3-B811-352F014122AA}" presName="hierRoot3" presStyleCnt="0"/>
      <dgm:spPr/>
    </dgm:pt>
    <dgm:pt modelId="{D0A98CC9-A0A0-434C-BAC6-C4B061AD527B}" type="pres">
      <dgm:prSet presAssocID="{0A6D5DBF-A47E-4DA3-B811-352F014122AA}" presName="composite3" presStyleCnt="0"/>
      <dgm:spPr/>
    </dgm:pt>
    <dgm:pt modelId="{51D5D092-85FC-4AFD-BD1E-D3EC93B53922}" type="pres">
      <dgm:prSet presAssocID="{0A6D5DBF-A47E-4DA3-B811-352F014122AA}" presName="background3" presStyleLbl="node3" presStyleIdx="0" presStyleCnt="3"/>
      <dgm:spPr/>
    </dgm:pt>
    <dgm:pt modelId="{BDCBED93-13AD-474C-B651-3D2550BD0574}" type="pres">
      <dgm:prSet presAssocID="{0A6D5DBF-A47E-4DA3-B811-352F014122AA}" presName="text3" presStyleLbl="fgAcc3" presStyleIdx="0" presStyleCnt="3" custScaleX="111131" custScaleY="140428">
        <dgm:presLayoutVars>
          <dgm:chPref val="3"/>
        </dgm:presLayoutVars>
      </dgm:prSet>
      <dgm:spPr/>
      <dgm:t>
        <a:bodyPr/>
        <a:lstStyle/>
        <a:p>
          <a:endParaRPr lang="ru-RU"/>
        </a:p>
      </dgm:t>
    </dgm:pt>
    <dgm:pt modelId="{182AC8AC-AD53-478B-AC0C-B1B78827BCC3}" type="pres">
      <dgm:prSet presAssocID="{0A6D5DBF-A47E-4DA3-B811-352F014122AA}" presName="hierChild4" presStyleCnt="0"/>
      <dgm:spPr/>
    </dgm:pt>
    <dgm:pt modelId="{72625117-72B9-4560-A253-AF179B742281}" type="pres">
      <dgm:prSet presAssocID="{E9B60630-B23F-4323-96CD-E50D58EBBC42}" presName="Name17" presStyleLbl="parChTrans1D3" presStyleIdx="1" presStyleCnt="3"/>
      <dgm:spPr/>
      <dgm:t>
        <a:bodyPr/>
        <a:lstStyle/>
        <a:p>
          <a:endParaRPr lang="ru-RU"/>
        </a:p>
      </dgm:t>
    </dgm:pt>
    <dgm:pt modelId="{6DF248F2-1A06-44F6-AD04-CF71C230B7A8}" type="pres">
      <dgm:prSet presAssocID="{FB56E08E-441D-4779-8BE8-A226B0E6291F}" presName="hierRoot3" presStyleCnt="0"/>
      <dgm:spPr/>
    </dgm:pt>
    <dgm:pt modelId="{0AE3795A-AA22-41EC-B129-E7EEF4759F92}" type="pres">
      <dgm:prSet presAssocID="{FB56E08E-441D-4779-8BE8-A226B0E6291F}" presName="composite3" presStyleCnt="0"/>
      <dgm:spPr/>
    </dgm:pt>
    <dgm:pt modelId="{F16151CE-981E-45EC-A1E3-1DD35146C73B}" type="pres">
      <dgm:prSet presAssocID="{FB56E08E-441D-4779-8BE8-A226B0E6291F}" presName="background3" presStyleLbl="node3" presStyleIdx="1" presStyleCnt="3"/>
      <dgm:spPr/>
    </dgm:pt>
    <dgm:pt modelId="{428A0E3F-ABA8-485A-ABA6-101643C26E2A}" type="pres">
      <dgm:prSet presAssocID="{FB56E08E-441D-4779-8BE8-A226B0E6291F}" presName="text3" presStyleLbl="fgAcc3" presStyleIdx="1" presStyleCnt="3" custScaleX="93883" custScaleY="143156">
        <dgm:presLayoutVars>
          <dgm:chPref val="3"/>
        </dgm:presLayoutVars>
      </dgm:prSet>
      <dgm:spPr/>
      <dgm:t>
        <a:bodyPr/>
        <a:lstStyle/>
        <a:p>
          <a:endParaRPr lang="ru-RU"/>
        </a:p>
      </dgm:t>
    </dgm:pt>
    <dgm:pt modelId="{0238A2E8-05BD-472A-93F3-D6696DCC5BF4}" type="pres">
      <dgm:prSet presAssocID="{FB56E08E-441D-4779-8BE8-A226B0E6291F}" presName="hierChild4" presStyleCnt="0"/>
      <dgm:spPr/>
    </dgm:pt>
    <dgm:pt modelId="{A7E3AB2A-EA06-49DA-88E7-5747F327412B}" type="pres">
      <dgm:prSet presAssocID="{6FC4766F-7282-45A8-B5C0-0616C766F6D1}" presName="Name17" presStyleLbl="parChTrans1D3" presStyleIdx="2" presStyleCnt="3"/>
      <dgm:spPr/>
      <dgm:t>
        <a:bodyPr/>
        <a:lstStyle/>
        <a:p>
          <a:endParaRPr lang="ru-RU"/>
        </a:p>
      </dgm:t>
    </dgm:pt>
    <dgm:pt modelId="{671A07E6-5F5E-4D30-B5EB-C5739923D5BC}" type="pres">
      <dgm:prSet presAssocID="{B9A942D5-BD58-4DA9-B7EE-E3B041C402B0}" presName="hierRoot3" presStyleCnt="0"/>
      <dgm:spPr/>
    </dgm:pt>
    <dgm:pt modelId="{7F406EB4-8153-4596-8416-C71622DECA18}" type="pres">
      <dgm:prSet presAssocID="{B9A942D5-BD58-4DA9-B7EE-E3B041C402B0}" presName="composite3" presStyleCnt="0"/>
      <dgm:spPr/>
    </dgm:pt>
    <dgm:pt modelId="{4E5E31DC-D54F-4566-8DC9-93169A43B38A}" type="pres">
      <dgm:prSet presAssocID="{B9A942D5-BD58-4DA9-B7EE-E3B041C402B0}" presName="background3" presStyleLbl="node3" presStyleIdx="2" presStyleCnt="3"/>
      <dgm:spPr/>
    </dgm:pt>
    <dgm:pt modelId="{CACDA00F-3847-405F-A382-66093D048DC0}" type="pres">
      <dgm:prSet presAssocID="{B9A942D5-BD58-4DA9-B7EE-E3B041C402B0}" presName="text3" presStyleLbl="fgAcc3" presStyleIdx="2" presStyleCnt="3" custScaleX="122202" custScaleY="143156">
        <dgm:presLayoutVars>
          <dgm:chPref val="3"/>
        </dgm:presLayoutVars>
      </dgm:prSet>
      <dgm:spPr/>
      <dgm:t>
        <a:bodyPr/>
        <a:lstStyle/>
        <a:p>
          <a:endParaRPr lang="ru-RU"/>
        </a:p>
      </dgm:t>
    </dgm:pt>
    <dgm:pt modelId="{913C2D07-E010-43EB-BF98-C991FC9E8676}" type="pres">
      <dgm:prSet presAssocID="{B9A942D5-BD58-4DA9-B7EE-E3B041C402B0}" presName="hierChild4" presStyleCnt="0"/>
      <dgm:spPr/>
    </dgm:pt>
    <dgm:pt modelId="{88A30203-E85D-4883-82DE-3C79CFDEE153}" type="pres">
      <dgm:prSet presAssocID="{B9C27F43-1D7E-41CE-BCDD-EF46B6516733}" presName="Name10" presStyleLbl="parChTrans1D2" presStyleIdx="1" presStyleCnt="2"/>
      <dgm:spPr/>
      <dgm:t>
        <a:bodyPr/>
        <a:lstStyle/>
        <a:p>
          <a:endParaRPr lang="ru-RU"/>
        </a:p>
      </dgm:t>
    </dgm:pt>
    <dgm:pt modelId="{4E3FBAAF-6827-403D-B799-FBC3383C87C4}" type="pres">
      <dgm:prSet presAssocID="{C5543DE8-FEA2-4DBA-BCE3-D5B0E3893813}" presName="hierRoot2" presStyleCnt="0"/>
      <dgm:spPr/>
    </dgm:pt>
    <dgm:pt modelId="{D122B298-1422-4815-9D11-D4E0EAE52D4B}" type="pres">
      <dgm:prSet presAssocID="{C5543DE8-FEA2-4DBA-BCE3-D5B0E3893813}" presName="composite2" presStyleCnt="0"/>
      <dgm:spPr/>
    </dgm:pt>
    <dgm:pt modelId="{7C00C78A-676A-4C62-BB04-2A5FFAAD76E2}" type="pres">
      <dgm:prSet presAssocID="{C5543DE8-FEA2-4DBA-BCE3-D5B0E3893813}" presName="background2" presStyleLbl="node2" presStyleIdx="1" presStyleCnt="2"/>
      <dgm:spPr/>
    </dgm:pt>
    <dgm:pt modelId="{CA3F9597-66F1-470A-8A07-5099666608A9}" type="pres">
      <dgm:prSet presAssocID="{C5543DE8-FEA2-4DBA-BCE3-D5B0E3893813}" presName="text2" presStyleLbl="fgAcc2" presStyleIdx="1" presStyleCnt="2" custScaleX="139313" custScaleY="99139" custLinFactNeighborX="-9537" custLinFactNeighborY="-20208">
        <dgm:presLayoutVars>
          <dgm:chPref val="3"/>
        </dgm:presLayoutVars>
      </dgm:prSet>
      <dgm:spPr/>
      <dgm:t>
        <a:bodyPr/>
        <a:lstStyle/>
        <a:p>
          <a:endParaRPr lang="ru-RU"/>
        </a:p>
      </dgm:t>
    </dgm:pt>
    <dgm:pt modelId="{AD6E6A09-6071-472A-850E-CF9F04845D0E}" type="pres">
      <dgm:prSet presAssocID="{C5543DE8-FEA2-4DBA-BCE3-D5B0E3893813}" presName="hierChild3" presStyleCnt="0"/>
      <dgm:spPr/>
    </dgm:pt>
  </dgm:ptLst>
  <dgm:cxnLst>
    <dgm:cxn modelId="{407B7650-068D-4211-B16C-C43E7DF94FC0}" type="presOf" srcId="{0AE65D0F-5501-4593-B9F0-13EA2BE10101}" destId="{95B324DB-33CA-487A-94D1-8F037C51C5F5}" srcOrd="0" destOrd="0" presId="urn:microsoft.com/office/officeart/2005/8/layout/hierarchy1"/>
    <dgm:cxn modelId="{5AA965A9-F133-4747-A389-F1DA16B040B4}" srcId="{AD853D00-92B8-4AB8-A06D-CA2D50EF9291}" destId="{B9A942D5-BD58-4DA9-B7EE-E3B041C402B0}" srcOrd="2" destOrd="0" parTransId="{6FC4766F-7282-45A8-B5C0-0616C766F6D1}" sibTransId="{0190D180-C33D-49C6-B169-E36A8AE0E762}"/>
    <dgm:cxn modelId="{5269AE6C-23E4-403F-8CF5-36880F7BE2F8}" type="presOf" srcId="{C34719F1-D745-41A5-A2A7-25C146B25C05}" destId="{ADED1B41-EBF2-4074-9D4E-708676620261}" srcOrd="0" destOrd="0" presId="urn:microsoft.com/office/officeart/2005/8/layout/hierarchy1"/>
    <dgm:cxn modelId="{7AE89CF9-E970-40E7-A48C-3365ED70CFC8}" type="presOf" srcId="{B9C27F43-1D7E-41CE-BCDD-EF46B6516733}" destId="{88A30203-E85D-4883-82DE-3C79CFDEE153}" srcOrd="0" destOrd="0" presId="urn:microsoft.com/office/officeart/2005/8/layout/hierarchy1"/>
    <dgm:cxn modelId="{A09D353F-4AB7-4B13-A329-180279EFE46B}" type="presOf" srcId="{B9A942D5-BD58-4DA9-B7EE-E3B041C402B0}" destId="{CACDA00F-3847-405F-A382-66093D048DC0}" srcOrd="0" destOrd="0" presId="urn:microsoft.com/office/officeart/2005/8/layout/hierarchy1"/>
    <dgm:cxn modelId="{5C58319A-CE97-4DC1-8ACA-0F7ECEEF54AC}" type="presOf" srcId="{6FC4766F-7282-45A8-B5C0-0616C766F6D1}" destId="{A7E3AB2A-EA06-49DA-88E7-5747F327412B}" srcOrd="0" destOrd="0" presId="urn:microsoft.com/office/officeart/2005/8/layout/hierarchy1"/>
    <dgm:cxn modelId="{BD73AF15-5443-43DA-B3C4-7D3743E7FD44}" srcId="{E04082DB-4630-43D8-8047-5A28719B0B73}" destId="{C34719F1-D745-41A5-A2A7-25C146B25C05}" srcOrd="0" destOrd="0" parTransId="{3DE9AF36-DA50-483D-90AA-119169EE60BF}" sibTransId="{82E68D55-2DBA-4DE6-B881-46FFCE5E23D9}"/>
    <dgm:cxn modelId="{F5C7B014-BD2A-4BAB-BE5A-F4ECA6274413}" srcId="{AD853D00-92B8-4AB8-A06D-CA2D50EF9291}" destId="{0A6D5DBF-A47E-4DA3-B811-352F014122AA}" srcOrd="0" destOrd="0" parTransId="{A59306C1-C129-4485-97D0-5666FF3E7BC7}" sibTransId="{027B7803-1D5F-4AEB-BC2E-FA4D6913D034}"/>
    <dgm:cxn modelId="{A71C15CD-6A21-4F21-83D4-EFCE5D548DDE}" srcId="{C34719F1-D745-41A5-A2A7-25C146B25C05}" destId="{AD853D00-92B8-4AB8-A06D-CA2D50EF9291}" srcOrd="0" destOrd="0" parTransId="{0AE65D0F-5501-4593-B9F0-13EA2BE10101}" sibTransId="{1506AF9C-2293-4672-B619-0F5E925D0A0E}"/>
    <dgm:cxn modelId="{8CC473D8-AE5D-4398-9682-E019EA81883E}" type="presOf" srcId="{E04082DB-4630-43D8-8047-5A28719B0B73}" destId="{6CBD899B-4BF1-4DD5-B182-5594DCF0896C}" srcOrd="0" destOrd="0" presId="urn:microsoft.com/office/officeart/2005/8/layout/hierarchy1"/>
    <dgm:cxn modelId="{A47AAA98-D611-4C69-B127-FE567C67A525}" type="presOf" srcId="{E9B60630-B23F-4323-96CD-E50D58EBBC42}" destId="{72625117-72B9-4560-A253-AF179B742281}" srcOrd="0" destOrd="0" presId="urn:microsoft.com/office/officeart/2005/8/layout/hierarchy1"/>
    <dgm:cxn modelId="{A7E2B414-84D8-42DD-911B-9245EF3D3322}" type="presOf" srcId="{AD853D00-92B8-4AB8-A06D-CA2D50EF9291}" destId="{DA42D51F-A7D2-4A93-B3D7-EEF9630ED3A2}" srcOrd="0" destOrd="0" presId="urn:microsoft.com/office/officeart/2005/8/layout/hierarchy1"/>
    <dgm:cxn modelId="{23E39B8C-A378-41A8-9B61-8D62C81F5879}" type="presOf" srcId="{C5543DE8-FEA2-4DBA-BCE3-D5B0E3893813}" destId="{CA3F9597-66F1-470A-8A07-5099666608A9}" srcOrd="0" destOrd="0" presId="urn:microsoft.com/office/officeart/2005/8/layout/hierarchy1"/>
    <dgm:cxn modelId="{63C41F2C-B8DE-48A7-96D6-995DA75088CA}" type="presOf" srcId="{0A6D5DBF-A47E-4DA3-B811-352F014122AA}" destId="{BDCBED93-13AD-474C-B651-3D2550BD0574}" srcOrd="0" destOrd="0" presId="urn:microsoft.com/office/officeart/2005/8/layout/hierarchy1"/>
    <dgm:cxn modelId="{332474F7-E32A-4FCA-8343-B48565F4E867}" type="presOf" srcId="{FB56E08E-441D-4779-8BE8-A226B0E6291F}" destId="{428A0E3F-ABA8-485A-ABA6-101643C26E2A}" srcOrd="0" destOrd="0" presId="urn:microsoft.com/office/officeart/2005/8/layout/hierarchy1"/>
    <dgm:cxn modelId="{16C6CDE7-667E-4CFA-BCA0-6CC61BF55606}" srcId="{AD853D00-92B8-4AB8-A06D-CA2D50EF9291}" destId="{FB56E08E-441D-4779-8BE8-A226B0E6291F}" srcOrd="1" destOrd="0" parTransId="{E9B60630-B23F-4323-96CD-E50D58EBBC42}" sibTransId="{EF5552DA-C1BE-433D-83C5-81E6F6411B44}"/>
    <dgm:cxn modelId="{4DE5DC05-0BB0-4F01-88E7-9D2026973723}" type="presOf" srcId="{A59306C1-C129-4485-97D0-5666FF3E7BC7}" destId="{481B3A1C-C804-478B-95CC-EEA4BC446D8F}" srcOrd="0" destOrd="0" presId="urn:microsoft.com/office/officeart/2005/8/layout/hierarchy1"/>
    <dgm:cxn modelId="{98EBEAFB-FADF-4975-BB32-D1D4AFA3E16C}" srcId="{C34719F1-D745-41A5-A2A7-25C146B25C05}" destId="{C5543DE8-FEA2-4DBA-BCE3-D5B0E3893813}" srcOrd="1" destOrd="0" parTransId="{B9C27F43-1D7E-41CE-BCDD-EF46B6516733}" sibTransId="{83A71D41-FB42-4B6D-B737-16137B28C953}"/>
    <dgm:cxn modelId="{74E162BA-A565-4B17-96A9-D7B1A7EC54F2}" type="presParOf" srcId="{6CBD899B-4BF1-4DD5-B182-5594DCF0896C}" destId="{80C0AF51-13D6-4E4F-9EF7-EB7054413C11}" srcOrd="0" destOrd="0" presId="urn:microsoft.com/office/officeart/2005/8/layout/hierarchy1"/>
    <dgm:cxn modelId="{742F3BA6-DD3E-486F-BAFD-FD013351D6E4}" type="presParOf" srcId="{80C0AF51-13D6-4E4F-9EF7-EB7054413C11}" destId="{D41BB6CD-0DFD-4050-ACCC-A765416C4827}" srcOrd="0" destOrd="0" presId="urn:microsoft.com/office/officeart/2005/8/layout/hierarchy1"/>
    <dgm:cxn modelId="{714F5A19-BDEC-4DA5-9D8B-5D14040C8188}" type="presParOf" srcId="{D41BB6CD-0DFD-4050-ACCC-A765416C4827}" destId="{BB3B7EE4-2385-4D8F-AF61-81CB5EFCAF75}" srcOrd="0" destOrd="0" presId="urn:microsoft.com/office/officeart/2005/8/layout/hierarchy1"/>
    <dgm:cxn modelId="{EECEC6E8-1C5D-453F-B55E-6B557B4C4ED9}" type="presParOf" srcId="{D41BB6CD-0DFD-4050-ACCC-A765416C4827}" destId="{ADED1B41-EBF2-4074-9D4E-708676620261}" srcOrd="1" destOrd="0" presId="urn:microsoft.com/office/officeart/2005/8/layout/hierarchy1"/>
    <dgm:cxn modelId="{44457C73-5AF7-4F92-B1E5-A162C6F9076E}" type="presParOf" srcId="{80C0AF51-13D6-4E4F-9EF7-EB7054413C11}" destId="{B228BE24-804A-47E2-BDE6-66DDA1C91F17}" srcOrd="1" destOrd="0" presId="urn:microsoft.com/office/officeart/2005/8/layout/hierarchy1"/>
    <dgm:cxn modelId="{909CEBC3-5F41-433D-87CC-279E661EA8E6}" type="presParOf" srcId="{B228BE24-804A-47E2-BDE6-66DDA1C91F17}" destId="{95B324DB-33CA-487A-94D1-8F037C51C5F5}" srcOrd="0" destOrd="0" presId="urn:microsoft.com/office/officeart/2005/8/layout/hierarchy1"/>
    <dgm:cxn modelId="{0CF8FBC0-426C-43D5-B4F5-D30964489AAD}" type="presParOf" srcId="{B228BE24-804A-47E2-BDE6-66DDA1C91F17}" destId="{06D487B8-E605-4F51-83CE-1D74962AB2DB}" srcOrd="1" destOrd="0" presId="urn:microsoft.com/office/officeart/2005/8/layout/hierarchy1"/>
    <dgm:cxn modelId="{E1252913-0CCD-4BA1-A7BE-9363D9034541}" type="presParOf" srcId="{06D487B8-E605-4F51-83CE-1D74962AB2DB}" destId="{B3C54926-2C68-40C0-8B82-861033FDCEFF}" srcOrd="0" destOrd="0" presId="urn:microsoft.com/office/officeart/2005/8/layout/hierarchy1"/>
    <dgm:cxn modelId="{784B1DDB-607C-42D9-914E-297D17868FFB}" type="presParOf" srcId="{B3C54926-2C68-40C0-8B82-861033FDCEFF}" destId="{037FA50D-E888-42B6-BDE1-D857C75552BB}" srcOrd="0" destOrd="0" presId="urn:microsoft.com/office/officeart/2005/8/layout/hierarchy1"/>
    <dgm:cxn modelId="{480F68B0-EE21-435F-8966-34DD4B36748E}" type="presParOf" srcId="{B3C54926-2C68-40C0-8B82-861033FDCEFF}" destId="{DA42D51F-A7D2-4A93-B3D7-EEF9630ED3A2}" srcOrd="1" destOrd="0" presId="urn:microsoft.com/office/officeart/2005/8/layout/hierarchy1"/>
    <dgm:cxn modelId="{C83565A1-B485-4EA6-A4DA-377A5BDCF746}" type="presParOf" srcId="{06D487B8-E605-4F51-83CE-1D74962AB2DB}" destId="{3143FE47-2785-4803-B578-CEF6B5990FB9}" srcOrd="1" destOrd="0" presId="urn:microsoft.com/office/officeart/2005/8/layout/hierarchy1"/>
    <dgm:cxn modelId="{1AA05C4D-807B-4E51-A00E-635FCB9C5AFD}" type="presParOf" srcId="{3143FE47-2785-4803-B578-CEF6B5990FB9}" destId="{481B3A1C-C804-478B-95CC-EEA4BC446D8F}" srcOrd="0" destOrd="0" presId="urn:microsoft.com/office/officeart/2005/8/layout/hierarchy1"/>
    <dgm:cxn modelId="{A050DBCC-F07D-4FAB-AED4-E7B60E94AA60}" type="presParOf" srcId="{3143FE47-2785-4803-B578-CEF6B5990FB9}" destId="{ED8A50C7-7BB7-4EEE-90F9-A258F2DFAEA7}" srcOrd="1" destOrd="0" presId="urn:microsoft.com/office/officeart/2005/8/layout/hierarchy1"/>
    <dgm:cxn modelId="{AB6C0C98-1FBE-4748-AA86-A501505FF351}" type="presParOf" srcId="{ED8A50C7-7BB7-4EEE-90F9-A258F2DFAEA7}" destId="{D0A98CC9-A0A0-434C-BAC6-C4B061AD527B}" srcOrd="0" destOrd="0" presId="urn:microsoft.com/office/officeart/2005/8/layout/hierarchy1"/>
    <dgm:cxn modelId="{21B7F46C-3D2F-431E-8AE0-6160FB6C9882}" type="presParOf" srcId="{D0A98CC9-A0A0-434C-BAC6-C4B061AD527B}" destId="{51D5D092-85FC-4AFD-BD1E-D3EC93B53922}" srcOrd="0" destOrd="0" presId="urn:microsoft.com/office/officeart/2005/8/layout/hierarchy1"/>
    <dgm:cxn modelId="{CF734903-A39C-47D5-836D-4657BD0D0DD3}" type="presParOf" srcId="{D0A98CC9-A0A0-434C-BAC6-C4B061AD527B}" destId="{BDCBED93-13AD-474C-B651-3D2550BD0574}" srcOrd="1" destOrd="0" presId="urn:microsoft.com/office/officeart/2005/8/layout/hierarchy1"/>
    <dgm:cxn modelId="{D8D8E1BA-6635-465F-8B3B-70EC90253FB6}" type="presParOf" srcId="{ED8A50C7-7BB7-4EEE-90F9-A258F2DFAEA7}" destId="{182AC8AC-AD53-478B-AC0C-B1B78827BCC3}" srcOrd="1" destOrd="0" presId="urn:microsoft.com/office/officeart/2005/8/layout/hierarchy1"/>
    <dgm:cxn modelId="{26B51937-797F-4597-BD2A-B371E053D4E7}" type="presParOf" srcId="{3143FE47-2785-4803-B578-CEF6B5990FB9}" destId="{72625117-72B9-4560-A253-AF179B742281}" srcOrd="2" destOrd="0" presId="urn:microsoft.com/office/officeart/2005/8/layout/hierarchy1"/>
    <dgm:cxn modelId="{83320B1E-B9CC-4F09-A02A-2ACC1507A38B}" type="presParOf" srcId="{3143FE47-2785-4803-B578-CEF6B5990FB9}" destId="{6DF248F2-1A06-44F6-AD04-CF71C230B7A8}" srcOrd="3" destOrd="0" presId="urn:microsoft.com/office/officeart/2005/8/layout/hierarchy1"/>
    <dgm:cxn modelId="{0BFFA77F-FA66-4670-A71C-0BEA1C54515D}" type="presParOf" srcId="{6DF248F2-1A06-44F6-AD04-CF71C230B7A8}" destId="{0AE3795A-AA22-41EC-B129-E7EEF4759F92}" srcOrd="0" destOrd="0" presId="urn:microsoft.com/office/officeart/2005/8/layout/hierarchy1"/>
    <dgm:cxn modelId="{3807BE61-258F-40CE-A7DB-462650757F9B}" type="presParOf" srcId="{0AE3795A-AA22-41EC-B129-E7EEF4759F92}" destId="{F16151CE-981E-45EC-A1E3-1DD35146C73B}" srcOrd="0" destOrd="0" presId="urn:microsoft.com/office/officeart/2005/8/layout/hierarchy1"/>
    <dgm:cxn modelId="{3117FA22-E95E-474B-9E2F-FAF5073A1FB8}" type="presParOf" srcId="{0AE3795A-AA22-41EC-B129-E7EEF4759F92}" destId="{428A0E3F-ABA8-485A-ABA6-101643C26E2A}" srcOrd="1" destOrd="0" presId="urn:microsoft.com/office/officeart/2005/8/layout/hierarchy1"/>
    <dgm:cxn modelId="{FE33732E-8009-4269-BD7D-3641AEBE2EB0}" type="presParOf" srcId="{6DF248F2-1A06-44F6-AD04-CF71C230B7A8}" destId="{0238A2E8-05BD-472A-93F3-D6696DCC5BF4}" srcOrd="1" destOrd="0" presId="urn:microsoft.com/office/officeart/2005/8/layout/hierarchy1"/>
    <dgm:cxn modelId="{F60B9DF9-A7D5-4D7B-9419-0C0EFED2F00A}" type="presParOf" srcId="{3143FE47-2785-4803-B578-CEF6B5990FB9}" destId="{A7E3AB2A-EA06-49DA-88E7-5747F327412B}" srcOrd="4" destOrd="0" presId="urn:microsoft.com/office/officeart/2005/8/layout/hierarchy1"/>
    <dgm:cxn modelId="{CD760B2D-A319-490D-A804-4BD7011E454E}" type="presParOf" srcId="{3143FE47-2785-4803-B578-CEF6B5990FB9}" destId="{671A07E6-5F5E-4D30-B5EB-C5739923D5BC}" srcOrd="5" destOrd="0" presId="urn:microsoft.com/office/officeart/2005/8/layout/hierarchy1"/>
    <dgm:cxn modelId="{8BB226A9-C45B-4736-8F1E-66EDDFED4E96}" type="presParOf" srcId="{671A07E6-5F5E-4D30-B5EB-C5739923D5BC}" destId="{7F406EB4-8153-4596-8416-C71622DECA18}" srcOrd="0" destOrd="0" presId="urn:microsoft.com/office/officeart/2005/8/layout/hierarchy1"/>
    <dgm:cxn modelId="{E43F65BF-3969-4943-986E-B360DB00B870}" type="presParOf" srcId="{7F406EB4-8153-4596-8416-C71622DECA18}" destId="{4E5E31DC-D54F-4566-8DC9-93169A43B38A}" srcOrd="0" destOrd="0" presId="urn:microsoft.com/office/officeart/2005/8/layout/hierarchy1"/>
    <dgm:cxn modelId="{EEF0CF6C-84AA-46AD-BB01-E12CECC0DE30}" type="presParOf" srcId="{7F406EB4-8153-4596-8416-C71622DECA18}" destId="{CACDA00F-3847-405F-A382-66093D048DC0}" srcOrd="1" destOrd="0" presId="urn:microsoft.com/office/officeart/2005/8/layout/hierarchy1"/>
    <dgm:cxn modelId="{13C3D4FB-EDAD-4A62-A236-A74F6399204C}" type="presParOf" srcId="{671A07E6-5F5E-4D30-B5EB-C5739923D5BC}" destId="{913C2D07-E010-43EB-BF98-C991FC9E8676}" srcOrd="1" destOrd="0" presId="urn:microsoft.com/office/officeart/2005/8/layout/hierarchy1"/>
    <dgm:cxn modelId="{47746829-1FD2-4348-9BFE-0EF055308B52}" type="presParOf" srcId="{B228BE24-804A-47E2-BDE6-66DDA1C91F17}" destId="{88A30203-E85D-4883-82DE-3C79CFDEE153}" srcOrd="2" destOrd="0" presId="urn:microsoft.com/office/officeart/2005/8/layout/hierarchy1"/>
    <dgm:cxn modelId="{E87FB2DE-0232-4CF5-9F3C-E6D1AA2B7640}" type="presParOf" srcId="{B228BE24-804A-47E2-BDE6-66DDA1C91F17}" destId="{4E3FBAAF-6827-403D-B799-FBC3383C87C4}" srcOrd="3" destOrd="0" presId="urn:microsoft.com/office/officeart/2005/8/layout/hierarchy1"/>
    <dgm:cxn modelId="{1F5F1FDE-1D92-4A7F-A456-2664580876C9}" type="presParOf" srcId="{4E3FBAAF-6827-403D-B799-FBC3383C87C4}" destId="{D122B298-1422-4815-9D11-D4E0EAE52D4B}" srcOrd="0" destOrd="0" presId="urn:microsoft.com/office/officeart/2005/8/layout/hierarchy1"/>
    <dgm:cxn modelId="{09927C31-4694-49A7-915D-829C80FAB192}" type="presParOf" srcId="{D122B298-1422-4815-9D11-D4E0EAE52D4B}" destId="{7C00C78A-676A-4C62-BB04-2A5FFAAD76E2}" srcOrd="0" destOrd="0" presId="urn:microsoft.com/office/officeart/2005/8/layout/hierarchy1"/>
    <dgm:cxn modelId="{CD5F0969-2603-4625-AD91-389342A35E5C}" type="presParOf" srcId="{D122B298-1422-4815-9D11-D4E0EAE52D4B}" destId="{CA3F9597-66F1-470A-8A07-5099666608A9}" srcOrd="1" destOrd="0" presId="urn:microsoft.com/office/officeart/2005/8/layout/hierarchy1"/>
    <dgm:cxn modelId="{F34D728F-F050-4942-AA32-6D8ED4F63715}" type="presParOf" srcId="{4E3FBAAF-6827-403D-B799-FBC3383C87C4}" destId="{AD6E6A09-6071-472A-850E-CF9F04845D0E}" srcOrd="1" destOrd="0" presId="urn:microsoft.com/office/officeart/2005/8/layout/hierarchy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0B0978F-2D5B-425E-B15C-48371B458616}">
      <dsp:nvSpPr>
        <dsp:cNvPr id="0" name=""/>
        <dsp:cNvSpPr/>
      </dsp:nvSpPr>
      <dsp:spPr>
        <a:xfrm>
          <a:off x="726162" y="2207"/>
          <a:ext cx="2260773" cy="135646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t>ОБЩЕГОСУДАРСТВЕННЫЕ ВОПРОСЫ – %</a:t>
          </a:r>
          <a:endParaRPr lang="ru-RU" sz="1400" b="1" kern="1200" dirty="0"/>
        </a:p>
      </dsp:txBody>
      <dsp:txXfrm>
        <a:off x="726162" y="2207"/>
        <a:ext cx="2260773" cy="1356464"/>
      </dsp:txXfrm>
    </dsp:sp>
    <dsp:sp modelId="{0E8268FF-4067-458A-A8F6-12939ED64025}">
      <dsp:nvSpPr>
        <dsp:cNvPr id="0" name=""/>
        <dsp:cNvSpPr/>
      </dsp:nvSpPr>
      <dsp:spPr>
        <a:xfrm>
          <a:off x="3213013" y="2207"/>
          <a:ext cx="2260773" cy="135646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t>НАЦИОНАЛЬНАЯ ОБОРОНА – %</a:t>
          </a:r>
          <a:endParaRPr lang="ru-RU" sz="1400" b="1" kern="1200" dirty="0"/>
        </a:p>
      </dsp:txBody>
      <dsp:txXfrm>
        <a:off x="3213013" y="2207"/>
        <a:ext cx="2260773" cy="1356464"/>
      </dsp:txXfrm>
    </dsp:sp>
    <dsp:sp modelId="{05374653-6771-4F32-8C07-DF33EA3C8C09}">
      <dsp:nvSpPr>
        <dsp:cNvPr id="0" name=""/>
        <dsp:cNvSpPr/>
      </dsp:nvSpPr>
      <dsp:spPr>
        <a:xfrm>
          <a:off x="5699864" y="2207"/>
          <a:ext cx="2260773" cy="135646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t>НАЦИОНАЛЬНАЯ БЕЗОПАСНОСТЬ И ПРАВООХРАНИТЕЛЬНАЯ ДЕЯТЕЛЬНОСТЬ –  %</a:t>
          </a:r>
          <a:endParaRPr lang="ru-RU" sz="1400" b="1" kern="1200" dirty="0"/>
        </a:p>
      </dsp:txBody>
      <dsp:txXfrm>
        <a:off x="5699864" y="2207"/>
        <a:ext cx="2260773" cy="1356464"/>
      </dsp:txXfrm>
    </dsp:sp>
    <dsp:sp modelId="{4BC22F12-F207-434A-81B9-987482FA6569}">
      <dsp:nvSpPr>
        <dsp:cNvPr id="0" name=""/>
        <dsp:cNvSpPr/>
      </dsp:nvSpPr>
      <dsp:spPr>
        <a:xfrm>
          <a:off x="726162" y="1584748"/>
          <a:ext cx="2260773" cy="135646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t>НАЦИОНАЛЬНАЯ ЭКОНОМИКА – %</a:t>
          </a:r>
          <a:endParaRPr lang="ru-RU" sz="1400" b="1" kern="1200" dirty="0"/>
        </a:p>
      </dsp:txBody>
      <dsp:txXfrm>
        <a:off x="726162" y="1584748"/>
        <a:ext cx="2260773" cy="1356464"/>
      </dsp:txXfrm>
    </dsp:sp>
    <dsp:sp modelId="{CD2552FD-E795-4020-B084-B27A14AA578E}">
      <dsp:nvSpPr>
        <dsp:cNvPr id="0" name=""/>
        <dsp:cNvSpPr/>
      </dsp:nvSpPr>
      <dsp:spPr>
        <a:xfrm>
          <a:off x="3213013" y="1584748"/>
          <a:ext cx="2260773" cy="135646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t>ЖИЛИЩНО-КОММУНАЛЬНОЕ ХОЗЯЙСТВО – %</a:t>
          </a:r>
          <a:endParaRPr lang="ru-RU" sz="1400" b="1" kern="1200" dirty="0"/>
        </a:p>
      </dsp:txBody>
      <dsp:txXfrm>
        <a:off x="3213013" y="1584748"/>
        <a:ext cx="2260773" cy="1356464"/>
      </dsp:txXfrm>
    </dsp:sp>
    <dsp:sp modelId="{BACAB8A5-2601-4627-9D69-E4888901B461}">
      <dsp:nvSpPr>
        <dsp:cNvPr id="0" name=""/>
        <dsp:cNvSpPr/>
      </dsp:nvSpPr>
      <dsp:spPr>
        <a:xfrm>
          <a:off x="5699864" y="1584748"/>
          <a:ext cx="2260773" cy="135646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t>КУЛЬТУРА –  %</a:t>
          </a:r>
          <a:endParaRPr lang="ru-RU" sz="1400" b="1" kern="1200" dirty="0"/>
        </a:p>
      </dsp:txBody>
      <dsp:txXfrm>
        <a:off x="5699864" y="1584748"/>
        <a:ext cx="2260773" cy="1356464"/>
      </dsp:txXfrm>
    </dsp:sp>
    <dsp:sp modelId="{DC7067ED-4762-4BB1-B0EB-ADD8E46AE01B}">
      <dsp:nvSpPr>
        <dsp:cNvPr id="0" name=""/>
        <dsp:cNvSpPr/>
      </dsp:nvSpPr>
      <dsp:spPr>
        <a:xfrm>
          <a:off x="3213013" y="3167290"/>
          <a:ext cx="2260773" cy="135646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t>СОЦИАЛЬНАЯ ПОЛИТИКА   – %</a:t>
          </a:r>
          <a:endParaRPr lang="ru-RU" sz="1400" b="1" kern="1200" dirty="0"/>
        </a:p>
      </dsp:txBody>
      <dsp:txXfrm>
        <a:off x="3213013" y="3167290"/>
        <a:ext cx="2260773" cy="135646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3A1493B-56CE-46FB-95D4-81983EF95928}">
      <dsp:nvSpPr>
        <dsp:cNvPr id="0" name=""/>
        <dsp:cNvSpPr/>
      </dsp:nvSpPr>
      <dsp:spPr>
        <a:xfrm>
          <a:off x="0" y="42129"/>
          <a:ext cx="8686800" cy="5247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ru-RU" sz="2300" b="1" kern="1200" dirty="0" smtClean="0"/>
            <a:t>ПРОГРАММНЫЕ РАСХОДЫ  - 40 821,4 тыс. руб.</a:t>
          </a:r>
          <a:endParaRPr lang="ru-RU" sz="2300" b="1" kern="1200" dirty="0"/>
        </a:p>
      </dsp:txBody>
      <dsp:txXfrm>
        <a:off x="0" y="42129"/>
        <a:ext cx="8686800" cy="524745"/>
      </dsp:txXfrm>
    </dsp:sp>
    <dsp:sp modelId="{D4D730BA-53BE-4E60-ADD2-64459BD64C30}">
      <dsp:nvSpPr>
        <dsp:cNvPr id="0" name=""/>
        <dsp:cNvSpPr/>
      </dsp:nvSpPr>
      <dsp:spPr>
        <a:xfrm>
          <a:off x="0" y="566874"/>
          <a:ext cx="8686800" cy="2808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806" tIns="25400" rIns="142240" bIns="25400" numCol="1" spcCol="1270" anchor="t" anchorCtr="0">
          <a:noAutofit/>
        </a:bodyPr>
        <a:lstStyle/>
        <a:p>
          <a:pPr marL="228600" lvl="1" indent="-228600" algn="just" defTabSz="889000">
            <a:lnSpc>
              <a:spcPct val="90000"/>
            </a:lnSpc>
            <a:spcBef>
              <a:spcPct val="0"/>
            </a:spcBef>
            <a:spcAft>
              <a:spcPct val="20000"/>
            </a:spcAft>
            <a:buChar char="••"/>
          </a:pPr>
          <a:r>
            <a:rPr lang="ru-RU" sz="2000" b="1" kern="1200" dirty="0" smtClean="0">
              <a:latin typeface="Times New Roman" pitchFamily="18" charset="0"/>
              <a:cs typeface="Times New Roman" pitchFamily="18" charset="0"/>
            </a:rPr>
            <a:t>Муниципальная программа Мшинского сельского поселения Лужского муниципального района «Устойчивое развитие территории Мшинского сельского поселения на 2019 год и плановый период 2020 и 2021 годов» объем финансирования </a:t>
          </a:r>
          <a:r>
            <a:rPr lang="ru-RU" sz="2000" b="1" u="sng" kern="1200" dirty="0" smtClean="0">
              <a:solidFill>
                <a:srgbClr val="FF0000"/>
              </a:solidFill>
              <a:latin typeface="Times New Roman" pitchFamily="18" charset="0"/>
              <a:cs typeface="Times New Roman" pitchFamily="18" charset="0"/>
            </a:rPr>
            <a:t>33 514,5тыс. руб.</a:t>
          </a:r>
          <a:endParaRPr lang="ru-RU" sz="2000" b="1" u="sng" kern="1200" dirty="0">
            <a:solidFill>
              <a:srgbClr val="FF0000"/>
            </a:solidFill>
            <a:latin typeface="Times New Roman" pitchFamily="18" charset="0"/>
            <a:cs typeface="Times New Roman" pitchFamily="18" charset="0"/>
          </a:endParaRPr>
        </a:p>
        <a:p>
          <a:pPr marL="228600" lvl="1" indent="-228600" algn="just" defTabSz="889000">
            <a:lnSpc>
              <a:spcPct val="90000"/>
            </a:lnSpc>
            <a:spcBef>
              <a:spcPct val="0"/>
            </a:spcBef>
            <a:spcAft>
              <a:spcPct val="20000"/>
            </a:spcAft>
            <a:buChar char="••"/>
          </a:pPr>
          <a:r>
            <a:rPr lang="ru-RU" sz="2000" b="1" kern="1200" dirty="0" smtClean="0">
              <a:latin typeface="Times New Roman" pitchFamily="18" charset="0"/>
              <a:cs typeface="Times New Roman" pitchFamily="18" charset="0"/>
            </a:rPr>
            <a:t>Муниципальная программа Мшинского сельского поселения «Формирование комфортной городской среды на территории муниципального образования Мшинское сельское поселение на 2018-2022 годы» объем финансирования </a:t>
          </a:r>
          <a:r>
            <a:rPr lang="ru-RU" sz="2000" b="1" u="sng" kern="1200" dirty="0" smtClean="0">
              <a:solidFill>
                <a:srgbClr val="FF0000"/>
              </a:solidFill>
              <a:latin typeface="Times New Roman" pitchFamily="18" charset="0"/>
              <a:cs typeface="Times New Roman" pitchFamily="18" charset="0"/>
            </a:rPr>
            <a:t>2 141,1 тыс. руб.</a:t>
          </a:r>
          <a:endParaRPr lang="ru-RU" sz="2000" b="1" kern="1200" dirty="0">
            <a:latin typeface="Times New Roman" pitchFamily="18" charset="0"/>
            <a:cs typeface="Times New Roman" pitchFamily="18" charset="0"/>
          </a:endParaRPr>
        </a:p>
        <a:p>
          <a:pPr marL="228600" lvl="1" indent="-228600" algn="just" defTabSz="889000">
            <a:lnSpc>
              <a:spcPct val="90000"/>
            </a:lnSpc>
            <a:spcBef>
              <a:spcPct val="0"/>
            </a:spcBef>
            <a:spcAft>
              <a:spcPct val="20000"/>
            </a:spcAft>
            <a:buChar char="••"/>
          </a:pPr>
          <a:r>
            <a:rPr lang="ru-RU" sz="2000" b="1" kern="1200" dirty="0" smtClean="0">
              <a:latin typeface="Times New Roman" pitchFamily="18" charset="0"/>
              <a:cs typeface="Times New Roman" pitchFamily="18" charset="0"/>
            </a:rPr>
            <a:t>Муниципальная программа Мшинского сельского поселения «Обращение с отходами» объем финансирования </a:t>
          </a:r>
          <a:r>
            <a:rPr lang="ru-RU" sz="2000" b="1" kern="1200" dirty="0" smtClean="0">
              <a:solidFill>
                <a:srgbClr val="FF0000"/>
              </a:solidFill>
              <a:latin typeface="Times New Roman" pitchFamily="18" charset="0"/>
              <a:cs typeface="Times New Roman" pitchFamily="18" charset="0"/>
            </a:rPr>
            <a:t>5 165,8 тыс.руб.</a:t>
          </a:r>
          <a:endParaRPr lang="ru-RU" sz="2000" b="1" kern="1200" dirty="0">
            <a:solidFill>
              <a:srgbClr val="FF0000"/>
            </a:solidFill>
            <a:latin typeface="Times New Roman" pitchFamily="18" charset="0"/>
            <a:cs typeface="Times New Roman" pitchFamily="18" charset="0"/>
          </a:endParaRPr>
        </a:p>
      </dsp:txBody>
      <dsp:txXfrm>
        <a:off x="0" y="566874"/>
        <a:ext cx="8686800" cy="2808990"/>
      </dsp:txXfrm>
    </dsp:sp>
    <dsp:sp modelId="{F2CB22C9-8A45-4910-AA9A-6F06F5C96610}">
      <dsp:nvSpPr>
        <dsp:cNvPr id="0" name=""/>
        <dsp:cNvSpPr/>
      </dsp:nvSpPr>
      <dsp:spPr>
        <a:xfrm>
          <a:off x="0" y="3375864"/>
          <a:ext cx="8686800" cy="5247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ru-RU" sz="2300" b="1" kern="1200" dirty="0" smtClean="0"/>
            <a:t>НЕПРОГРАММНЫЕ РАСХОДЫ – 11 362,0 тыс. руб.</a:t>
          </a:r>
          <a:endParaRPr lang="ru-RU" sz="2300" b="1" kern="1200" dirty="0"/>
        </a:p>
      </dsp:txBody>
      <dsp:txXfrm>
        <a:off x="0" y="3375864"/>
        <a:ext cx="8686800" cy="524745"/>
      </dsp:txXfrm>
    </dsp:sp>
    <dsp:sp modelId="{D0C96572-D532-40E5-B92B-789976885E11}">
      <dsp:nvSpPr>
        <dsp:cNvPr id="0" name=""/>
        <dsp:cNvSpPr/>
      </dsp:nvSpPr>
      <dsp:spPr>
        <a:xfrm>
          <a:off x="0" y="3900609"/>
          <a:ext cx="8686800" cy="583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80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ru-RU" sz="1800" kern="1200" dirty="0" smtClean="0"/>
            <a:t>Расходы на обеспечение функций органов местного самоуправления.</a:t>
          </a:r>
          <a:endParaRPr lang="ru-RU" sz="1800" kern="1200" dirty="0"/>
        </a:p>
        <a:p>
          <a:pPr marL="171450" lvl="1" indent="-171450" algn="l" defTabSz="800100">
            <a:lnSpc>
              <a:spcPct val="90000"/>
            </a:lnSpc>
            <a:spcBef>
              <a:spcPct val="0"/>
            </a:spcBef>
            <a:spcAft>
              <a:spcPct val="20000"/>
            </a:spcAft>
            <a:buChar char="••"/>
          </a:pPr>
          <a:r>
            <a:rPr lang="ru-RU" sz="1800" kern="1200" dirty="0" smtClean="0"/>
            <a:t>Непрограммные расходы.</a:t>
          </a:r>
          <a:endParaRPr lang="ru-RU" sz="1800" kern="1200" dirty="0"/>
        </a:p>
      </dsp:txBody>
      <dsp:txXfrm>
        <a:off x="0" y="3900609"/>
        <a:ext cx="8686800" cy="583222"/>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8A30203-E85D-4883-82DE-3C79CFDEE153}">
      <dsp:nvSpPr>
        <dsp:cNvPr id="0" name=""/>
        <dsp:cNvSpPr/>
      </dsp:nvSpPr>
      <dsp:spPr>
        <a:xfrm>
          <a:off x="5334769" y="264785"/>
          <a:ext cx="1337537" cy="606813"/>
        </a:xfrm>
        <a:custGeom>
          <a:avLst/>
          <a:gdLst/>
          <a:ahLst/>
          <a:cxnLst/>
          <a:rect l="0" t="0" r="0" b="0"/>
          <a:pathLst>
            <a:path>
              <a:moveTo>
                <a:pt x="0" y="0"/>
              </a:moveTo>
              <a:lnTo>
                <a:pt x="0" y="420019"/>
              </a:lnTo>
              <a:lnTo>
                <a:pt x="1337537" y="420019"/>
              </a:lnTo>
              <a:lnTo>
                <a:pt x="1337537" y="606813"/>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7E3AB2A-EA06-49DA-88E7-5747F327412B}">
      <dsp:nvSpPr>
        <dsp:cNvPr id="0" name=""/>
        <dsp:cNvSpPr/>
      </dsp:nvSpPr>
      <dsp:spPr>
        <a:xfrm>
          <a:off x="1834630" y="1878127"/>
          <a:ext cx="4431147" cy="1554402"/>
        </a:xfrm>
        <a:custGeom>
          <a:avLst/>
          <a:gdLst/>
          <a:ahLst/>
          <a:cxnLst/>
          <a:rect l="0" t="0" r="0" b="0"/>
          <a:pathLst>
            <a:path>
              <a:moveTo>
                <a:pt x="0" y="0"/>
              </a:moveTo>
              <a:lnTo>
                <a:pt x="0" y="1367608"/>
              </a:lnTo>
              <a:lnTo>
                <a:pt x="4431147" y="1367608"/>
              </a:lnTo>
              <a:lnTo>
                <a:pt x="4431147" y="1554402"/>
              </a:lnTo>
            </a:path>
          </a:pathLst>
        </a:custGeom>
        <a:noFill/>
        <a:ln w="254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2625117-72B9-4560-A253-AF179B742281}">
      <dsp:nvSpPr>
        <dsp:cNvPr id="0" name=""/>
        <dsp:cNvSpPr/>
      </dsp:nvSpPr>
      <dsp:spPr>
        <a:xfrm>
          <a:off x="1834630" y="1878127"/>
          <a:ext cx="1804535" cy="1554402"/>
        </a:xfrm>
        <a:custGeom>
          <a:avLst/>
          <a:gdLst/>
          <a:ahLst/>
          <a:cxnLst/>
          <a:rect l="0" t="0" r="0" b="0"/>
          <a:pathLst>
            <a:path>
              <a:moveTo>
                <a:pt x="0" y="0"/>
              </a:moveTo>
              <a:lnTo>
                <a:pt x="0" y="1367608"/>
              </a:lnTo>
              <a:lnTo>
                <a:pt x="1804535" y="1367608"/>
              </a:lnTo>
              <a:lnTo>
                <a:pt x="1804535" y="1554402"/>
              </a:lnTo>
            </a:path>
          </a:pathLst>
        </a:custGeom>
        <a:noFill/>
        <a:ln w="254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81B3A1C-C804-478B-95CC-EEA4BC446D8F}">
      <dsp:nvSpPr>
        <dsp:cNvPr id="0" name=""/>
        <dsp:cNvSpPr/>
      </dsp:nvSpPr>
      <dsp:spPr>
        <a:xfrm>
          <a:off x="1124169" y="1878127"/>
          <a:ext cx="710460" cy="1554402"/>
        </a:xfrm>
        <a:custGeom>
          <a:avLst/>
          <a:gdLst/>
          <a:ahLst/>
          <a:cxnLst/>
          <a:rect l="0" t="0" r="0" b="0"/>
          <a:pathLst>
            <a:path>
              <a:moveTo>
                <a:pt x="710460" y="0"/>
              </a:moveTo>
              <a:lnTo>
                <a:pt x="710460" y="1367608"/>
              </a:lnTo>
              <a:lnTo>
                <a:pt x="0" y="1367608"/>
              </a:lnTo>
              <a:lnTo>
                <a:pt x="0" y="1554402"/>
              </a:lnTo>
            </a:path>
          </a:pathLst>
        </a:custGeom>
        <a:noFill/>
        <a:ln w="254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5B324DB-33CA-487A-94D1-8F037C51C5F5}">
      <dsp:nvSpPr>
        <dsp:cNvPr id="0" name=""/>
        <dsp:cNvSpPr/>
      </dsp:nvSpPr>
      <dsp:spPr>
        <a:xfrm>
          <a:off x="1834630" y="162364"/>
          <a:ext cx="3500139" cy="102421"/>
        </a:xfrm>
        <a:custGeom>
          <a:avLst/>
          <a:gdLst/>
          <a:ahLst/>
          <a:cxnLst/>
          <a:rect l="0" t="0" r="0" b="0"/>
          <a:pathLst>
            <a:path>
              <a:moveTo>
                <a:pt x="3500139" y="102421"/>
              </a:moveTo>
              <a:lnTo>
                <a:pt x="0"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B3B7EE4-2385-4D8F-AF61-81CB5EFCAF75}">
      <dsp:nvSpPr>
        <dsp:cNvPr id="0" name=""/>
        <dsp:cNvSpPr/>
      </dsp:nvSpPr>
      <dsp:spPr>
        <a:xfrm>
          <a:off x="3941894" y="-212838"/>
          <a:ext cx="2785748" cy="477624"/>
        </a:xfrm>
        <a:prstGeom prst="roundRect">
          <a:avLst>
            <a:gd name="adj" fmla="val 1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DED1B41-EBF2-4074-9D4E-708676620261}">
      <dsp:nvSpPr>
        <dsp:cNvPr id="0" name=""/>
        <dsp:cNvSpPr/>
      </dsp:nvSpPr>
      <dsp:spPr>
        <a:xfrm>
          <a:off x="4165935" y="0"/>
          <a:ext cx="2785748" cy="477624"/>
        </a:xfrm>
        <a:prstGeom prst="roundRect">
          <a:avLst>
            <a:gd name="adj" fmla="val 10000"/>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ru-RU" sz="2800" b="1" kern="1200" dirty="0" smtClean="0">
              <a:latin typeface="Calibri" pitchFamily="34" charset="0"/>
            </a:rPr>
            <a:t>19 563,6</a:t>
          </a:r>
          <a:endParaRPr lang="ru-RU" sz="2800" b="1" kern="1200" dirty="0">
            <a:latin typeface="Calibri" pitchFamily="34" charset="0"/>
          </a:endParaRPr>
        </a:p>
      </dsp:txBody>
      <dsp:txXfrm>
        <a:off x="4165935" y="0"/>
        <a:ext cx="2785748" cy="477624"/>
      </dsp:txXfrm>
    </dsp:sp>
    <dsp:sp modelId="{037FA50D-E888-42B6-BDE1-D857C75552BB}">
      <dsp:nvSpPr>
        <dsp:cNvPr id="0" name=""/>
        <dsp:cNvSpPr/>
      </dsp:nvSpPr>
      <dsp:spPr>
        <a:xfrm>
          <a:off x="573414" y="162364"/>
          <a:ext cx="2522431" cy="1715763"/>
        </a:xfrm>
        <a:prstGeom prst="roundRect">
          <a:avLst>
            <a:gd name="adj" fmla="val 10000"/>
          </a:avLst>
        </a:prstGeom>
        <a:gradFill rotWithShape="0">
          <a:gsLst>
            <a:gs pos="0">
              <a:schemeClr val="accent2">
                <a:hueOff val="0"/>
                <a:satOff val="0"/>
                <a:lumOff val="0"/>
                <a:alphaOff val="0"/>
                <a:tint val="75000"/>
                <a:shade val="85000"/>
                <a:satMod val="230000"/>
              </a:schemeClr>
            </a:gs>
            <a:gs pos="25000">
              <a:schemeClr val="accent2">
                <a:hueOff val="0"/>
                <a:satOff val="0"/>
                <a:lumOff val="0"/>
                <a:alphaOff val="0"/>
                <a:tint val="90000"/>
                <a:shade val="70000"/>
                <a:satMod val="220000"/>
              </a:schemeClr>
            </a:gs>
            <a:gs pos="50000">
              <a:schemeClr val="accent2">
                <a:hueOff val="0"/>
                <a:satOff val="0"/>
                <a:lumOff val="0"/>
                <a:alphaOff val="0"/>
                <a:tint val="90000"/>
                <a:shade val="58000"/>
                <a:satMod val="225000"/>
              </a:schemeClr>
            </a:gs>
            <a:gs pos="65000">
              <a:schemeClr val="accent2">
                <a:hueOff val="0"/>
                <a:satOff val="0"/>
                <a:lumOff val="0"/>
                <a:alphaOff val="0"/>
                <a:tint val="90000"/>
                <a:shade val="58000"/>
                <a:satMod val="225000"/>
              </a:schemeClr>
            </a:gs>
            <a:gs pos="80000">
              <a:schemeClr val="accent2">
                <a:hueOff val="0"/>
                <a:satOff val="0"/>
                <a:lumOff val="0"/>
                <a:alphaOff val="0"/>
                <a:tint val="90000"/>
                <a:shade val="69000"/>
                <a:satMod val="220000"/>
              </a:schemeClr>
            </a:gs>
            <a:gs pos="100000">
              <a:schemeClr val="accent2">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DA42D51F-A7D2-4A93-B3D7-EEF9630ED3A2}">
      <dsp:nvSpPr>
        <dsp:cNvPr id="0" name=""/>
        <dsp:cNvSpPr/>
      </dsp:nvSpPr>
      <dsp:spPr>
        <a:xfrm>
          <a:off x="797454" y="375203"/>
          <a:ext cx="2522431" cy="1715763"/>
        </a:xfrm>
        <a:prstGeom prst="roundRect">
          <a:avLst>
            <a:gd name="adj" fmla="val 10000"/>
          </a:avLst>
        </a:prstGeom>
        <a:solidFill>
          <a:schemeClr val="lt1">
            <a:alpha val="90000"/>
            <a:hueOff val="0"/>
            <a:satOff val="0"/>
            <a:lumOff val="0"/>
            <a:alphaOff val="0"/>
          </a:schemeClr>
        </a:solidFill>
        <a:ln w="10000" cap="flat" cmpd="sng" algn="ctr">
          <a:solidFill>
            <a:schemeClr val="accent2">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ru-RU" sz="3200" b="1" kern="1200" dirty="0" smtClean="0">
              <a:latin typeface="Calibri" pitchFamily="34" charset="0"/>
            </a:rPr>
            <a:t>11 479,7</a:t>
          </a:r>
        </a:p>
        <a:p>
          <a:pPr lvl="0" algn="ctr" defTabSz="1422400">
            <a:lnSpc>
              <a:spcPct val="90000"/>
            </a:lnSpc>
            <a:spcBef>
              <a:spcPct val="0"/>
            </a:spcBef>
            <a:spcAft>
              <a:spcPct val="35000"/>
            </a:spcAft>
          </a:pPr>
          <a:r>
            <a:rPr lang="ru-RU" sz="1800" kern="1200" dirty="0" smtClean="0">
              <a:latin typeface="Calibri" pitchFamily="34" charset="0"/>
            </a:rPr>
            <a:t>СКЦ «Мшинского с/п»</a:t>
          </a:r>
          <a:endParaRPr lang="ru-RU" sz="1800" kern="1200" dirty="0">
            <a:latin typeface="Calibri" pitchFamily="34" charset="0"/>
          </a:endParaRPr>
        </a:p>
      </dsp:txBody>
      <dsp:txXfrm>
        <a:off x="797454" y="375203"/>
        <a:ext cx="2522431" cy="1715763"/>
      </dsp:txXfrm>
    </dsp:sp>
    <dsp:sp modelId="{51D5D092-85FC-4AFD-BD1E-D3EC93B53922}">
      <dsp:nvSpPr>
        <dsp:cNvPr id="0" name=""/>
        <dsp:cNvSpPr/>
      </dsp:nvSpPr>
      <dsp:spPr>
        <a:xfrm>
          <a:off x="3766" y="3432529"/>
          <a:ext cx="2240806" cy="1798028"/>
        </a:xfrm>
        <a:prstGeom prst="roundRect">
          <a:avLst>
            <a:gd name="adj" fmla="val 10000"/>
          </a:avLst>
        </a:prstGeom>
        <a:gradFill rotWithShape="0">
          <a:gsLst>
            <a:gs pos="0">
              <a:schemeClr val="accent3">
                <a:hueOff val="0"/>
                <a:satOff val="0"/>
                <a:lumOff val="0"/>
                <a:alphaOff val="0"/>
                <a:tint val="75000"/>
                <a:shade val="85000"/>
                <a:satMod val="230000"/>
              </a:schemeClr>
            </a:gs>
            <a:gs pos="25000">
              <a:schemeClr val="accent3">
                <a:hueOff val="0"/>
                <a:satOff val="0"/>
                <a:lumOff val="0"/>
                <a:alphaOff val="0"/>
                <a:tint val="90000"/>
                <a:shade val="70000"/>
                <a:satMod val="220000"/>
              </a:schemeClr>
            </a:gs>
            <a:gs pos="50000">
              <a:schemeClr val="accent3">
                <a:hueOff val="0"/>
                <a:satOff val="0"/>
                <a:lumOff val="0"/>
                <a:alphaOff val="0"/>
                <a:tint val="90000"/>
                <a:shade val="58000"/>
                <a:satMod val="225000"/>
              </a:schemeClr>
            </a:gs>
            <a:gs pos="65000">
              <a:schemeClr val="accent3">
                <a:hueOff val="0"/>
                <a:satOff val="0"/>
                <a:lumOff val="0"/>
                <a:alphaOff val="0"/>
                <a:tint val="90000"/>
                <a:shade val="58000"/>
                <a:satMod val="225000"/>
              </a:schemeClr>
            </a:gs>
            <a:gs pos="80000">
              <a:schemeClr val="accent3">
                <a:hueOff val="0"/>
                <a:satOff val="0"/>
                <a:lumOff val="0"/>
                <a:alphaOff val="0"/>
                <a:tint val="90000"/>
                <a:shade val="69000"/>
                <a:satMod val="220000"/>
              </a:schemeClr>
            </a:gs>
            <a:gs pos="100000">
              <a:schemeClr val="accent3">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BDCBED93-13AD-474C-B651-3D2550BD0574}">
      <dsp:nvSpPr>
        <dsp:cNvPr id="0" name=""/>
        <dsp:cNvSpPr/>
      </dsp:nvSpPr>
      <dsp:spPr>
        <a:xfrm>
          <a:off x="227807" y="3645368"/>
          <a:ext cx="2240806" cy="1798028"/>
        </a:xfrm>
        <a:prstGeom prst="roundRect">
          <a:avLst>
            <a:gd name="adj" fmla="val 10000"/>
          </a:avLst>
        </a:prstGeom>
        <a:solidFill>
          <a:schemeClr val="lt1">
            <a:alpha val="90000"/>
            <a:hueOff val="0"/>
            <a:satOff val="0"/>
            <a:lumOff val="0"/>
            <a:alphaOff val="0"/>
          </a:schemeClr>
        </a:solidFill>
        <a:ln w="10000" cap="flat" cmpd="sng" algn="ctr">
          <a:solidFill>
            <a:schemeClr val="accent3">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b="1" kern="1200" dirty="0" smtClean="0">
              <a:latin typeface="Calibri" pitchFamily="34" charset="0"/>
            </a:rPr>
            <a:t>883,7 –  </a:t>
          </a:r>
          <a:r>
            <a:rPr lang="ru-RU" sz="1800" b="0" kern="1200" dirty="0" smtClean="0">
              <a:latin typeface="Calibri" pitchFamily="34" charset="0"/>
            </a:rPr>
            <a:t>библиотеки</a:t>
          </a:r>
        </a:p>
        <a:p>
          <a:pPr lvl="0" algn="ctr" defTabSz="1066800">
            <a:lnSpc>
              <a:spcPct val="90000"/>
            </a:lnSpc>
            <a:spcBef>
              <a:spcPct val="0"/>
            </a:spcBef>
            <a:spcAft>
              <a:spcPct val="35000"/>
            </a:spcAft>
          </a:pPr>
          <a:r>
            <a:rPr lang="ru-RU" sz="1800" kern="1200" dirty="0" smtClean="0">
              <a:latin typeface="Calibri" pitchFamily="34" charset="0"/>
            </a:rPr>
            <a:t>100,0 –прочие </a:t>
          </a:r>
        </a:p>
        <a:p>
          <a:pPr lvl="0" algn="ctr" defTabSz="1066800">
            <a:lnSpc>
              <a:spcPct val="90000"/>
            </a:lnSpc>
            <a:spcBef>
              <a:spcPct val="0"/>
            </a:spcBef>
            <a:spcAft>
              <a:spcPct val="35000"/>
            </a:spcAft>
          </a:pPr>
          <a:r>
            <a:rPr lang="ru-RU" sz="1800" kern="1200" dirty="0" smtClean="0">
              <a:latin typeface="Calibri" pitchFamily="34" charset="0"/>
            </a:rPr>
            <a:t>300,0 – </a:t>
          </a:r>
          <a:r>
            <a:rPr lang="ru-RU" sz="1800" kern="1200" dirty="0" err="1" smtClean="0">
              <a:latin typeface="Calibri" pitchFamily="34" charset="0"/>
            </a:rPr>
            <a:t>Маханюк</a:t>
          </a:r>
          <a:r>
            <a:rPr lang="ru-RU" sz="1800" kern="1200" dirty="0" smtClean="0">
              <a:latin typeface="Calibri" pitchFamily="34" charset="0"/>
            </a:rPr>
            <a:t> (</a:t>
          </a:r>
          <a:r>
            <a:rPr lang="ru-RU" sz="1800" kern="1200" dirty="0" err="1" smtClean="0">
              <a:latin typeface="Calibri" pitchFamily="34" charset="0"/>
            </a:rPr>
            <a:t>депут</a:t>
          </a:r>
          <a:r>
            <a:rPr lang="ru-RU" sz="1800" kern="1200" dirty="0" smtClean="0">
              <a:latin typeface="Calibri" pitchFamily="34" charset="0"/>
            </a:rPr>
            <a:t>.)</a:t>
          </a:r>
          <a:endParaRPr lang="ru-RU" sz="1800" b="0" kern="1200" dirty="0">
            <a:latin typeface="Calibri" pitchFamily="34" charset="0"/>
          </a:endParaRPr>
        </a:p>
      </dsp:txBody>
      <dsp:txXfrm>
        <a:off x="227807" y="3645368"/>
        <a:ext cx="2240806" cy="1798028"/>
      </dsp:txXfrm>
    </dsp:sp>
    <dsp:sp modelId="{F16151CE-981E-45EC-A1E3-1DD35146C73B}">
      <dsp:nvSpPr>
        <dsp:cNvPr id="0" name=""/>
        <dsp:cNvSpPr/>
      </dsp:nvSpPr>
      <dsp:spPr>
        <a:xfrm>
          <a:off x="2692654" y="3432529"/>
          <a:ext cx="1893023" cy="1832957"/>
        </a:xfrm>
        <a:prstGeom prst="roundRect">
          <a:avLst>
            <a:gd name="adj" fmla="val 10000"/>
          </a:avLst>
        </a:prstGeom>
        <a:gradFill rotWithShape="0">
          <a:gsLst>
            <a:gs pos="0">
              <a:schemeClr val="accent3">
                <a:hueOff val="0"/>
                <a:satOff val="0"/>
                <a:lumOff val="0"/>
                <a:alphaOff val="0"/>
                <a:tint val="75000"/>
                <a:shade val="85000"/>
                <a:satMod val="230000"/>
              </a:schemeClr>
            </a:gs>
            <a:gs pos="25000">
              <a:schemeClr val="accent3">
                <a:hueOff val="0"/>
                <a:satOff val="0"/>
                <a:lumOff val="0"/>
                <a:alphaOff val="0"/>
                <a:tint val="90000"/>
                <a:shade val="70000"/>
                <a:satMod val="220000"/>
              </a:schemeClr>
            </a:gs>
            <a:gs pos="50000">
              <a:schemeClr val="accent3">
                <a:hueOff val="0"/>
                <a:satOff val="0"/>
                <a:lumOff val="0"/>
                <a:alphaOff val="0"/>
                <a:tint val="90000"/>
                <a:shade val="58000"/>
                <a:satMod val="225000"/>
              </a:schemeClr>
            </a:gs>
            <a:gs pos="65000">
              <a:schemeClr val="accent3">
                <a:hueOff val="0"/>
                <a:satOff val="0"/>
                <a:lumOff val="0"/>
                <a:alphaOff val="0"/>
                <a:tint val="90000"/>
                <a:shade val="58000"/>
                <a:satMod val="225000"/>
              </a:schemeClr>
            </a:gs>
            <a:gs pos="80000">
              <a:schemeClr val="accent3">
                <a:hueOff val="0"/>
                <a:satOff val="0"/>
                <a:lumOff val="0"/>
                <a:alphaOff val="0"/>
                <a:tint val="90000"/>
                <a:shade val="69000"/>
                <a:satMod val="220000"/>
              </a:schemeClr>
            </a:gs>
            <a:gs pos="100000">
              <a:schemeClr val="accent3">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428A0E3F-ABA8-485A-ABA6-101643C26E2A}">
      <dsp:nvSpPr>
        <dsp:cNvPr id="0" name=""/>
        <dsp:cNvSpPr/>
      </dsp:nvSpPr>
      <dsp:spPr>
        <a:xfrm>
          <a:off x="2916694" y="3645368"/>
          <a:ext cx="1893023" cy="1832957"/>
        </a:xfrm>
        <a:prstGeom prst="roundRect">
          <a:avLst>
            <a:gd name="adj" fmla="val 10000"/>
          </a:avLst>
        </a:prstGeom>
        <a:solidFill>
          <a:schemeClr val="lt1">
            <a:alpha val="90000"/>
            <a:hueOff val="0"/>
            <a:satOff val="0"/>
            <a:lumOff val="0"/>
            <a:alphaOff val="0"/>
          </a:schemeClr>
        </a:solidFill>
        <a:ln w="10000" cap="flat" cmpd="sng" algn="ctr">
          <a:solidFill>
            <a:schemeClr val="accent3">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b="1" kern="1200" dirty="0" smtClean="0">
              <a:latin typeface="Calibri" pitchFamily="34" charset="0"/>
            </a:rPr>
            <a:t>485,0– </a:t>
          </a:r>
          <a:r>
            <a:rPr lang="ru-RU" sz="1800" b="0" kern="1200" dirty="0" smtClean="0">
              <a:latin typeface="Calibri" pitchFamily="34" charset="0"/>
            </a:rPr>
            <a:t>культурно-массовые </a:t>
          </a:r>
          <a:r>
            <a:rPr lang="ru-RU" sz="1800" b="0" kern="1200" dirty="0" err="1" smtClean="0">
              <a:latin typeface="Calibri" pitchFamily="34" charset="0"/>
            </a:rPr>
            <a:t>меропр</a:t>
          </a:r>
          <a:r>
            <a:rPr lang="ru-RU" sz="1800" b="0" kern="1200" dirty="0" smtClean="0">
              <a:latin typeface="Calibri" pitchFamily="34" charset="0"/>
            </a:rPr>
            <a:t>.</a:t>
          </a:r>
          <a:endParaRPr lang="ru-RU" sz="1800" b="0" kern="1200" dirty="0">
            <a:latin typeface="Calibri" pitchFamily="34" charset="0"/>
          </a:endParaRPr>
        </a:p>
      </dsp:txBody>
      <dsp:txXfrm>
        <a:off x="2916694" y="3645368"/>
        <a:ext cx="1893023" cy="1832957"/>
      </dsp:txXfrm>
    </dsp:sp>
    <dsp:sp modelId="{4E5E31DC-D54F-4566-8DC9-93169A43B38A}">
      <dsp:nvSpPr>
        <dsp:cNvPr id="0" name=""/>
        <dsp:cNvSpPr/>
      </dsp:nvSpPr>
      <dsp:spPr>
        <a:xfrm>
          <a:off x="5033758" y="3432529"/>
          <a:ext cx="2464037" cy="1832957"/>
        </a:xfrm>
        <a:prstGeom prst="roundRect">
          <a:avLst>
            <a:gd name="adj" fmla="val 10000"/>
          </a:avLst>
        </a:prstGeom>
        <a:gradFill rotWithShape="0">
          <a:gsLst>
            <a:gs pos="0">
              <a:schemeClr val="accent3">
                <a:hueOff val="0"/>
                <a:satOff val="0"/>
                <a:lumOff val="0"/>
                <a:alphaOff val="0"/>
                <a:tint val="75000"/>
                <a:shade val="85000"/>
                <a:satMod val="230000"/>
              </a:schemeClr>
            </a:gs>
            <a:gs pos="25000">
              <a:schemeClr val="accent3">
                <a:hueOff val="0"/>
                <a:satOff val="0"/>
                <a:lumOff val="0"/>
                <a:alphaOff val="0"/>
                <a:tint val="90000"/>
                <a:shade val="70000"/>
                <a:satMod val="220000"/>
              </a:schemeClr>
            </a:gs>
            <a:gs pos="50000">
              <a:schemeClr val="accent3">
                <a:hueOff val="0"/>
                <a:satOff val="0"/>
                <a:lumOff val="0"/>
                <a:alphaOff val="0"/>
                <a:tint val="90000"/>
                <a:shade val="58000"/>
                <a:satMod val="225000"/>
              </a:schemeClr>
            </a:gs>
            <a:gs pos="65000">
              <a:schemeClr val="accent3">
                <a:hueOff val="0"/>
                <a:satOff val="0"/>
                <a:lumOff val="0"/>
                <a:alphaOff val="0"/>
                <a:tint val="90000"/>
                <a:shade val="58000"/>
                <a:satMod val="225000"/>
              </a:schemeClr>
            </a:gs>
            <a:gs pos="80000">
              <a:schemeClr val="accent3">
                <a:hueOff val="0"/>
                <a:satOff val="0"/>
                <a:lumOff val="0"/>
                <a:alphaOff val="0"/>
                <a:tint val="90000"/>
                <a:shade val="69000"/>
                <a:satMod val="220000"/>
              </a:schemeClr>
            </a:gs>
            <a:gs pos="100000">
              <a:schemeClr val="accent3">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CACDA00F-3847-405F-A382-66093D048DC0}">
      <dsp:nvSpPr>
        <dsp:cNvPr id="0" name=""/>
        <dsp:cNvSpPr/>
      </dsp:nvSpPr>
      <dsp:spPr>
        <a:xfrm>
          <a:off x="5257799" y="3645368"/>
          <a:ext cx="2464037" cy="1832957"/>
        </a:xfrm>
        <a:prstGeom prst="roundRect">
          <a:avLst>
            <a:gd name="adj" fmla="val 10000"/>
          </a:avLst>
        </a:prstGeom>
        <a:solidFill>
          <a:schemeClr val="lt1">
            <a:alpha val="90000"/>
            <a:hueOff val="0"/>
            <a:satOff val="0"/>
            <a:lumOff val="0"/>
            <a:alphaOff val="0"/>
          </a:schemeClr>
        </a:solidFill>
        <a:ln w="10000" cap="flat" cmpd="sng" algn="ctr">
          <a:solidFill>
            <a:schemeClr val="accent3">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b="1" kern="1200" dirty="0" smtClean="0">
              <a:latin typeface="Calibri" pitchFamily="34" charset="0"/>
            </a:rPr>
            <a:t>9 710,9– </a:t>
          </a:r>
          <a:r>
            <a:rPr lang="ru-RU" sz="1800" b="0" kern="1200" dirty="0" smtClean="0">
              <a:latin typeface="Calibri" pitchFamily="34" charset="0"/>
            </a:rPr>
            <a:t>расходы на содержание</a:t>
          </a:r>
          <a:endParaRPr lang="ru-RU" sz="1800" b="0" kern="1200" dirty="0">
            <a:latin typeface="Calibri" pitchFamily="34" charset="0"/>
          </a:endParaRPr>
        </a:p>
      </dsp:txBody>
      <dsp:txXfrm>
        <a:off x="5257799" y="3645368"/>
        <a:ext cx="2464037" cy="1832957"/>
      </dsp:txXfrm>
    </dsp:sp>
    <dsp:sp modelId="{7C00C78A-676A-4C62-BB04-2A5FFAAD76E2}">
      <dsp:nvSpPr>
        <dsp:cNvPr id="0" name=""/>
        <dsp:cNvSpPr/>
      </dsp:nvSpPr>
      <dsp:spPr>
        <a:xfrm>
          <a:off x="5267777" y="871599"/>
          <a:ext cx="2809058" cy="1269367"/>
        </a:xfrm>
        <a:prstGeom prst="roundRect">
          <a:avLst>
            <a:gd name="adj" fmla="val 10000"/>
          </a:avLst>
        </a:prstGeom>
        <a:gradFill rotWithShape="0">
          <a:gsLst>
            <a:gs pos="0">
              <a:schemeClr val="accent2">
                <a:hueOff val="0"/>
                <a:satOff val="0"/>
                <a:lumOff val="0"/>
                <a:alphaOff val="0"/>
                <a:tint val="75000"/>
                <a:shade val="85000"/>
                <a:satMod val="230000"/>
              </a:schemeClr>
            </a:gs>
            <a:gs pos="25000">
              <a:schemeClr val="accent2">
                <a:hueOff val="0"/>
                <a:satOff val="0"/>
                <a:lumOff val="0"/>
                <a:alphaOff val="0"/>
                <a:tint val="90000"/>
                <a:shade val="70000"/>
                <a:satMod val="220000"/>
              </a:schemeClr>
            </a:gs>
            <a:gs pos="50000">
              <a:schemeClr val="accent2">
                <a:hueOff val="0"/>
                <a:satOff val="0"/>
                <a:lumOff val="0"/>
                <a:alphaOff val="0"/>
                <a:tint val="90000"/>
                <a:shade val="58000"/>
                <a:satMod val="225000"/>
              </a:schemeClr>
            </a:gs>
            <a:gs pos="65000">
              <a:schemeClr val="accent2">
                <a:hueOff val="0"/>
                <a:satOff val="0"/>
                <a:lumOff val="0"/>
                <a:alphaOff val="0"/>
                <a:tint val="90000"/>
                <a:shade val="58000"/>
                <a:satMod val="225000"/>
              </a:schemeClr>
            </a:gs>
            <a:gs pos="80000">
              <a:schemeClr val="accent2">
                <a:hueOff val="0"/>
                <a:satOff val="0"/>
                <a:lumOff val="0"/>
                <a:alphaOff val="0"/>
                <a:tint val="90000"/>
                <a:shade val="69000"/>
                <a:satMod val="220000"/>
              </a:schemeClr>
            </a:gs>
            <a:gs pos="100000">
              <a:schemeClr val="accent2">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CA3F9597-66F1-470A-8A07-5099666608A9}">
      <dsp:nvSpPr>
        <dsp:cNvPr id="0" name=""/>
        <dsp:cNvSpPr/>
      </dsp:nvSpPr>
      <dsp:spPr>
        <a:xfrm>
          <a:off x="5491818" y="1084437"/>
          <a:ext cx="2809058" cy="1269367"/>
        </a:xfrm>
        <a:prstGeom prst="roundRect">
          <a:avLst>
            <a:gd name="adj" fmla="val 10000"/>
          </a:avLst>
        </a:prstGeom>
        <a:solidFill>
          <a:schemeClr val="lt1">
            <a:alpha val="90000"/>
            <a:hueOff val="0"/>
            <a:satOff val="0"/>
            <a:lumOff val="0"/>
            <a:alphaOff val="0"/>
          </a:schemeClr>
        </a:solidFill>
        <a:ln w="10000" cap="flat" cmpd="sng" algn="ctr">
          <a:solidFill>
            <a:schemeClr val="accent2">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b="1" kern="1200" dirty="0" smtClean="0">
              <a:latin typeface="Calibri" pitchFamily="34" charset="0"/>
            </a:rPr>
            <a:t>8 083,9</a:t>
          </a:r>
          <a:r>
            <a:rPr lang="ru-RU" sz="2400" kern="1200" dirty="0" smtClean="0">
              <a:latin typeface="Calibri" pitchFamily="34" charset="0"/>
            </a:rPr>
            <a:t>–  </a:t>
          </a:r>
          <a:r>
            <a:rPr lang="ru-RU" sz="1800" kern="1200" dirty="0" smtClean="0">
              <a:latin typeface="Calibri" pitchFamily="34" charset="0"/>
            </a:rPr>
            <a:t>капитальный ремонт СДЦ п. Мшинская</a:t>
          </a:r>
        </a:p>
      </dsp:txBody>
      <dsp:txXfrm>
        <a:off x="5491818" y="1084437"/>
        <a:ext cx="2809058" cy="126936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4B7F3762-E6DC-4C3E-9F6B-AC616F32F2D9}" type="datetimeFigureOut">
              <a:rPr lang="ru-RU"/>
              <a:pPr>
                <a:defRPr/>
              </a:pPr>
              <a:t>25.03.2020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75F16225-977E-40E6-B490-C0591E7920D1}"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Образ слайда 1"/>
          <p:cNvSpPr>
            <a:spLocks noGrp="1" noRot="1" noChangeAspect="1" noTextEdit="1"/>
          </p:cNvSpPr>
          <p:nvPr>
            <p:ph type="sldImg"/>
          </p:nvPr>
        </p:nvSpPr>
        <p:spPr bwMode="auto">
          <a:noFill/>
          <a:ln>
            <a:solidFill>
              <a:srgbClr val="000000"/>
            </a:solidFill>
            <a:miter lim="800000"/>
            <a:headEnd/>
            <a:tailEnd/>
          </a:ln>
        </p:spPr>
      </p:sp>
      <p:sp>
        <p:nvSpPr>
          <p:cNvPr id="6451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64516"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1FF7B2D-3EBE-44BE-99D5-7650E56439F4}" type="slidenum">
              <a:rPr lang="ru-RU" smtClean="0"/>
              <a:pPr/>
              <a:t>19</a:t>
            </a:fld>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ая соединительная линия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9" name="Заголовок 28"/>
          <p:cNvSpPr>
            <a:spLocks noGrp="1"/>
          </p:cNvSpPr>
          <p:nvPr>
            <p:ph type="ctrTitle"/>
          </p:nvPr>
        </p:nvSpPr>
        <p:spPr>
          <a:xfrm>
            <a:off x="381000" y="4853411"/>
            <a:ext cx="8458200" cy="1222375"/>
          </a:xfrm>
        </p:spPr>
        <p:txBody>
          <a:bodyPr anchor="t"/>
          <a:lstStyle/>
          <a:p>
            <a:r>
              <a:rPr lang="ru-RU" smtClean="0"/>
              <a:t>Образец заголовка</a:t>
            </a:r>
            <a:endParaRPr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5" name="Дата 15"/>
          <p:cNvSpPr>
            <a:spLocks noGrp="1"/>
          </p:cNvSpPr>
          <p:nvPr>
            <p:ph type="dt" sz="half" idx="10"/>
          </p:nvPr>
        </p:nvSpPr>
        <p:spPr/>
        <p:txBody>
          <a:bodyPr/>
          <a:lstStyle>
            <a:lvl1pPr>
              <a:defRPr/>
            </a:lvl1pPr>
          </a:lstStyle>
          <a:p>
            <a:pPr>
              <a:defRPr/>
            </a:pPr>
            <a:fld id="{20A80514-5409-47D9-BCDB-3E4ABAA71552}" type="datetimeFigureOut">
              <a:rPr lang="ru-RU"/>
              <a:pPr>
                <a:defRPr/>
              </a:pPr>
              <a:t>25.03.2020</a:t>
            </a:fld>
            <a:endParaRPr lang="ru-RU"/>
          </a:p>
        </p:txBody>
      </p:sp>
      <p:sp>
        <p:nvSpPr>
          <p:cNvPr id="6" name="Нижний колонтитул 1"/>
          <p:cNvSpPr>
            <a:spLocks noGrp="1"/>
          </p:cNvSpPr>
          <p:nvPr>
            <p:ph type="ftr" sz="quarter" idx="11"/>
          </p:nvPr>
        </p:nvSpPr>
        <p:spPr/>
        <p:txBody>
          <a:bodyPr/>
          <a:lstStyle>
            <a:lvl1pPr>
              <a:defRPr/>
            </a:lvl1pPr>
          </a:lstStyle>
          <a:p>
            <a:pPr>
              <a:defRPr/>
            </a:pPr>
            <a:endParaRPr lang="ru-RU"/>
          </a:p>
        </p:txBody>
      </p:sp>
      <p:sp>
        <p:nvSpPr>
          <p:cNvPr id="7" name="Номер слайда 14"/>
          <p:cNvSpPr>
            <a:spLocks noGrp="1"/>
          </p:cNvSpPr>
          <p:nvPr>
            <p:ph type="sldNum" sz="quarter" idx="12"/>
          </p:nvPr>
        </p:nvSpPr>
        <p:spPr>
          <a:xfrm>
            <a:off x="8229600" y="6473825"/>
            <a:ext cx="758825" cy="247650"/>
          </a:xfrm>
        </p:spPr>
        <p:txBody>
          <a:bodyPr/>
          <a:lstStyle>
            <a:lvl1pPr>
              <a:defRPr/>
            </a:lvl1pPr>
          </a:lstStyle>
          <a:p>
            <a:pPr>
              <a:defRPr/>
            </a:pPr>
            <a:fld id="{1E9B6B31-565D-4B9E-8F95-D58F226EE752}"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0"/>
          <p:cNvSpPr>
            <a:spLocks noGrp="1"/>
          </p:cNvSpPr>
          <p:nvPr>
            <p:ph type="dt" sz="half" idx="10"/>
          </p:nvPr>
        </p:nvSpPr>
        <p:spPr/>
        <p:txBody>
          <a:bodyPr/>
          <a:lstStyle>
            <a:lvl1pPr>
              <a:defRPr/>
            </a:lvl1pPr>
          </a:lstStyle>
          <a:p>
            <a:pPr>
              <a:defRPr/>
            </a:pPr>
            <a:fld id="{93A77E94-7400-48C7-87FD-F3FBBC5EAA0C}" type="datetimeFigureOut">
              <a:rPr lang="ru-RU"/>
              <a:pPr>
                <a:defRPr/>
              </a:pPr>
              <a:t>25.03.2020</a:t>
            </a:fld>
            <a:endParaRPr lang="ru-RU"/>
          </a:p>
        </p:txBody>
      </p:sp>
      <p:sp>
        <p:nvSpPr>
          <p:cNvPr id="5" name="Нижний колонтитул 27"/>
          <p:cNvSpPr>
            <a:spLocks noGrp="1"/>
          </p:cNvSpPr>
          <p:nvPr>
            <p:ph type="ftr" sz="quarter" idx="11"/>
          </p:nvPr>
        </p:nvSpPr>
        <p:spPr/>
        <p:txBody>
          <a:bodyPr/>
          <a:lstStyle>
            <a:lvl1pPr>
              <a:defRPr/>
            </a:lvl1pPr>
          </a:lstStyle>
          <a:p>
            <a:pPr>
              <a:defRPr/>
            </a:pPr>
            <a:endParaRPr lang="ru-RU"/>
          </a:p>
        </p:txBody>
      </p:sp>
      <p:sp>
        <p:nvSpPr>
          <p:cNvPr id="6" name="Номер слайда 4"/>
          <p:cNvSpPr>
            <a:spLocks noGrp="1"/>
          </p:cNvSpPr>
          <p:nvPr>
            <p:ph type="sldNum" sz="quarter" idx="12"/>
          </p:nvPr>
        </p:nvSpPr>
        <p:spPr/>
        <p:txBody>
          <a:bodyPr/>
          <a:lstStyle>
            <a:lvl1pPr>
              <a:defRPr/>
            </a:lvl1pPr>
          </a:lstStyle>
          <a:p>
            <a:pPr>
              <a:defRPr/>
            </a:pPr>
            <a:fld id="{86AEF61D-3554-411F-AB06-9BE49603A274}"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a:defRPr/>
            </a:lvl1pPr>
          </a:lstStyle>
          <a:p>
            <a:pPr>
              <a:defRPr/>
            </a:pPr>
            <a:fld id="{F27A20B4-6FF8-46CF-B155-0AC74ADC7258}" type="datetimeFigureOut">
              <a:rPr lang="ru-RU"/>
              <a:pPr>
                <a:defRPr/>
              </a:pPr>
              <a:t>25.03.2020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2E5E79F-49DD-4F3F-8E1F-2F69235CF7A5}"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lang="ru-RU" smtClean="0"/>
              <a:t>Образец заголовка</a:t>
            </a:r>
            <a:endParaRPr lang="en-US"/>
          </a:p>
        </p:txBody>
      </p:sp>
      <p:sp>
        <p:nvSpPr>
          <p:cNvPr id="27" name="Содержимое 26"/>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24"/>
          <p:cNvSpPr>
            <a:spLocks noGrp="1"/>
          </p:cNvSpPr>
          <p:nvPr>
            <p:ph type="dt" sz="half" idx="10"/>
          </p:nvPr>
        </p:nvSpPr>
        <p:spPr/>
        <p:txBody>
          <a:bodyPr/>
          <a:lstStyle>
            <a:lvl1pPr>
              <a:defRPr/>
            </a:lvl1pPr>
          </a:lstStyle>
          <a:p>
            <a:pPr>
              <a:defRPr/>
            </a:pPr>
            <a:fld id="{24A01FAF-CAC7-40D3-A19A-1A1239A3654F}" type="datetimeFigureOut">
              <a:rPr lang="ru-RU"/>
              <a:pPr>
                <a:defRPr/>
              </a:pPr>
              <a:t>25.03.2020</a:t>
            </a:fld>
            <a:endParaRPr lang="ru-RU"/>
          </a:p>
        </p:txBody>
      </p:sp>
      <p:sp>
        <p:nvSpPr>
          <p:cNvPr id="5" name="Нижний колонтитул 18"/>
          <p:cNvSpPr>
            <a:spLocks noGrp="1"/>
          </p:cNvSpPr>
          <p:nvPr>
            <p:ph type="ftr" sz="quarter" idx="11"/>
          </p:nvPr>
        </p:nvSpPr>
        <p:spPr>
          <a:xfrm>
            <a:off x="3581400" y="76200"/>
            <a:ext cx="2895600" cy="288925"/>
          </a:xfrm>
        </p:spPr>
        <p:txBody>
          <a:bodyPr/>
          <a:lstStyle>
            <a:lvl1pPr>
              <a:defRPr/>
            </a:lvl1pPr>
          </a:lstStyle>
          <a:p>
            <a:pPr>
              <a:defRPr/>
            </a:pPr>
            <a:endParaRPr lang="ru-RU"/>
          </a:p>
        </p:txBody>
      </p:sp>
      <p:sp>
        <p:nvSpPr>
          <p:cNvPr id="6" name="Номер слайда 15"/>
          <p:cNvSpPr>
            <a:spLocks noGrp="1"/>
          </p:cNvSpPr>
          <p:nvPr>
            <p:ph type="sldNum" sz="quarter" idx="12"/>
          </p:nvPr>
        </p:nvSpPr>
        <p:spPr>
          <a:xfrm>
            <a:off x="8229600" y="6473825"/>
            <a:ext cx="758825" cy="247650"/>
          </a:xfrm>
        </p:spPr>
        <p:txBody>
          <a:bodyPr/>
          <a:lstStyle>
            <a:lvl1pPr>
              <a:defRPr/>
            </a:lvl1pPr>
          </a:lstStyle>
          <a:p>
            <a:pPr>
              <a:defRPr/>
            </a:pPr>
            <a:fld id="{7EF8984F-E70E-4B32-975F-CFDCBB1A5C54}"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Прямая соединительная линия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lang="ru-RU" smtClean="0"/>
              <a:t>Образец заголовка</a:t>
            </a:r>
            <a:endParaRPr lang="en-US"/>
          </a:p>
        </p:txBody>
      </p:sp>
      <p:sp>
        <p:nvSpPr>
          <p:cNvPr id="5" name="Дата 18"/>
          <p:cNvSpPr>
            <a:spLocks noGrp="1"/>
          </p:cNvSpPr>
          <p:nvPr>
            <p:ph type="dt" sz="half" idx="10"/>
          </p:nvPr>
        </p:nvSpPr>
        <p:spPr/>
        <p:txBody>
          <a:bodyPr/>
          <a:lstStyle>
            <a:lvl1pPr>
              <a:defRPr/>
            </a:lvl1pPr>
          </a:lstStyle>
          <a:p>
            <a:pPr>
              <a:defRPr/>
            </a:pPr>
            <a:fld id="{307DCF87-824F-4700-B0FB-F115D668AB59}" type="datetimeFigureOut">
              <a:rPr lang="ru-RU"/>
              <a:pPr>
                <a:defRPr/>
              </a:pPr>
              <a:t>25.03.2020</a:t>
            </a:fld>
            <a:endParaRPr lang="ru-RU"/>
          </a:p>
        </p:txBody>
      </p:sp>
      <p:sp>
        <p:nvSpPr>
          <p:cNvPr id="7" name="Нижний колонтитул 10"/>
          <p:cNvSpPr>
            <a:spLocks noGrp="1"/>
          </p:cNvSpPr>
          <p:nvPr>
            <p:ph type="ftr" sz="quarter" idx="11"/>
          </p:nvPr>
        </p:nvSpPr>
        <p:spPr/>
        <p:txBody>
          <a:bodyPr/>
          <a:lstStyle>
            <a:lvl1pPr>
              <a:defRPr/>
            </a:lvl1pPr>
          </a:lstStyle>
          <a:p>
            <a:pPr>
              <a:defRPr/>
            </a:pPr>
            <a:endParaRPr lang="ru-RU"/>
          </a:p>
        </p:txBody>
      </p:sp>
      <p:sp>
        <p:nvSpPr>
          <p:cNvPr id="9" name="Номер слайда 15"/>
          <p:cNvSpPr>
            <a:spLocks noGrp="1"/>
          </p:cNvSpPr>
          <p:nvPr>
            <p:ph type="sldNum" sz="quarter" idx="12"/>
          </p:nvPr>
        </p:nvSpPr>
        <p:spPr/>
        <p:txBody>
          <a:bodyPr/>
          <a:lstStyle>
            <a:lvl1pPr>
              <a:defRPr/>
            </a:lvl1pPr>
          </a:lstStyle>
          <a:p>
            <a:pPr>
              <a:defRPr/>
            </a:pPr>
            <a:fld id="{77F5F769-F52A-4C78-B658-42CD2BEAD95A}"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lang="ru-RU" smtClean="0"/>
              <a:t>Образец заголовка</a:t>
            </a:r>
            <a:endParaRPr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0"/>
          <p:cNvSpPr>
            <a:spLocks noGrp="1"/>
          </p:cNvSpPr>
          <p:nvPr>
            <p:ph type="dt" sz="half" idx="10"/>
          </p:nvPr>
        </p:nvSpPr>
        <p:spPr/>
        <p:txBody>
          <a:bodyPr/>
          <a:lstStyle>
            <a:lvl1pPr>
              <a:defRPr/>
            </a:lvl1pPr>
          </a:lstStyle>
          <a:p>
            <a:pPr>
              <a:defRPr/>
            </a:pPr>
            <a:fld id="{81B26B38-9586-479A-B5F4-995306BC0ACE}" type="datetimeFigureOut">
              <a:rPr lang="ru-RU"/>
              <a:pPr>
                <a:defRPr/>
              </a:pPr>
              <a:t>25.03.2020</a:t>
            </a:fld>
            <a:endParaRPr lang="ru-RU"/>
          </a:p>
        </p:txBody>
      </p:sp>
      <p:sp>
        <p:nvSpPr>
          <p:cNvPr id="6" name="Нижний колонтитул 27"/>
          <p:cNvSpPr>
            <a:spLocks noGrp="1"/>
          </p:cNvSpPr>
          <p:nvPr>
            <p:ph type="ftr" sz="quarter" idx="11"/>
          </p:nvPr>
        </p:nvSpPr>
        <p:spPr/>
        <p:txBody>
          <a:bodyPr/>
          <a:lstStyle>
            <a:lvl1pPr>
              <a:defRPr/>
            </a:lvl1pPr>
          </a:lstStyle>
          <a:p>
            <a:pPr>
              <a:defRPr/>
            </a:pPr>
            <a:endParaRPr lang="ru-RU"/>
          </a:p>
        </p:txBody>
      </p:sp>
      <p:sp>
        <p:nvSpPr>
          <p:cNvPr id="7" name="Номер слайда 4"/>
          <p:cNvSpPr>
            <a:spLocks noGrp="1"/>
          </p:cNvSpPr>
          <p:nvPr>
            <p:ph type="sldNum" sz="quarter" idx="12"/>
          </p:nvPr>
        </p:nvSpPr>
        <p:spPr/>
        <p:txBody>
          <a:bodyPr/>
          <a:lstStyle>
            <a:lvl1pPr>
              <a:defRPr/>
            </a:lvl1pPr>
          </a:lstStyle>
          <a:p>
            <a:pPr>
              <a:defRPr/>
            </a:pPr>
            <a:fld id="{2F1270F2-6333-4467-A718-F96ADFA1AA30}"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9" name="Заголовок 28"/>
          <p:cNvSpPr>
            <a:spLocks noGrp="1"/>
          </p:cNvSpPr>
          <p:nvPr>
            <p:ph type="title"/>
          </p:nvPr>
        </p:nvSpPr>
        <p:spPr>
          <a:xfrm>
            <a:off x="304800" y="5410200"/>
            <a:ext cx="8610600" cy="882650"/>
          </a:xfrm>
        </p:spPr>
        <p:txBody>
          <a:bodyPr/>
          <a:lstStyle>
            <a:lvl1pPr>
              <a:defRPr/>
            </a:lvl1pPr>
          </a:lstStyle>
          <a:p>
            <a:r>
              <a:rPr lang="ru-RU" smtClean="0"/>
              <a:t>Образец заголовка</a:t>
            </a:r>
            <a:endParaRPr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8" name="Дата 9"/>
          <p:cNvSpPr>
            <a:spLocks noGrp="1"/>
          </p:cNvSpPr>
          <p:nvPr>
            <p:ph type="dt" sz="half" idx="10"/>
          </p:nvPr>
        </p:nvSpPr>
        <p:spPr/>
        <p:txBody>
          <a:bodyPr/>
          <a:lstStyle>
            <a:lvl1pPr>
              <a:defRPr/>
            </a:lvl1pPr>
          </a:lstStyle>
          <a:p>
            <a:pPr>
              <a:defRPr/>
            </a:pPr>
            <a:fld id="{757928E0-8CD1-4F04-8081-52565F8FE39E}" type="datetimeFigureOut">
              <a:rPr lang="ru-RU"/>
              <a:pPr>
                <a:defRPr/>
              </a:pPr>
              <a:t>25.03.2020</a:t>
            </a:fld>
            <a:endParaRPr lang="ru-RU"/>
          </a:p>
        </p:txBody>
      </p:sp>
      <p:sp>
        <p:nvSpPr>
          <p:cNvPr id="9" name="Нижний колонтитул 5"/>
          <p:cNvSpPr>
            <a:spLocks noGrp="1"/>
          </p:cNvSpPr>
          <p:nvPr>
            <p:ph type="ftr" sz="quarter" idx="11"/>
          </p:nvPr>
        </p:nvSpPr>
        <p:spPr/>
        <p:txBody>
          <a:bodyPr/>
          <a:lstStyle>
            <a:lvl1pPr>
              <a:defRPr/>
            </a:lvl1pPr>
          </a:lstStyle>
          <a:p>
            <a:pPr>
              <a:defRPr/>
            </a:pPr>
            <a:endParaRPr lang="ru-RU"/>
          </a:p>
        </p:txBody>
      </p:sp>
      <p:sp>
        <p:nvSpPr>
          <p:cNvPr id="10" name="Номер слайда 6"/>
          <p:cNvSpPr>
            <a:spLocks noGrp="1"/>
          </p:cNvSpPr>
          <p:nvPr>
            <p:ph type="sldNum" sz="quarter" idx="12"/>
          </p:nvPr>
        </p:nvSpPr>
        <p:spPr>
          <a:xfrm>
            <a:off x="8229600" y="6477000"/>
            <a:ext cx="762000" cy="247650"/>
          </a:xfrm>
        </p:spPr>
        <p:txBody>
          <a:bodyPr/>
          <a:lstStyle>
            <a:lvl1pPr>
              <a:defRPr/>
            </a:lvl1pPr>
          </a:lstStyle>
          <a:p>
            <a:pPr>
              <a:defRPr/>
            </a:pPr>
            <a:fld id="{4A58BF20-DC9A-43FC-A6EF-E133BD507983}"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lang="ru-RU" smtClean="0"/>
              <a:t>Образец заголовка</a:t>
            </a:r>
            <a:endParaRPr lang="en-US"/>
          </a:p>
        </p:txBody>
      </p:sp>
      <p:sp>
        <p:nvSpPr>
          <p:cNvPr id="3" name="Дата 10"/>
          <p:cNvSpPr>
            <a:spLocks noGrp="1"/>
          </p:cNvSpPr>
          <p:nvPr>
            <p:ph type="dt" sz="half" idx="10"/>
          </p:nvPr>
        </p:nvSpPr>
        <p:spPr/>
        <p:txBody>
          <a:bodyPr/>
          <a:lstStyle>
            <a:lvl1pPr>
              <a:defRPr/>
            </a:lvl1pPr>
          </a:lstStyle>
          <a:p>
            <a:pPr>
              <a:defRPr/>
            </a:pPr>
            <a:fld id="{47E05A00-935F-4255-B390-A5AD77710000}" type="datetimeFigureOut">
              <a:rPr lang="ru-RU"/>
              <a:pPr>
                <a:defRPr/>
              </a:pPr>
              <a:t>25.03.2020</a:t>
            </a:fld>
            <a:endParaRPr lang="ru-RU"/>
          </a:p>
        </p:txBody>
      </p:sp>
      <p:sp>
        <p:nvSpPr>
          <p:cNvPr id="4" name="Нижний колонтитул 27"/>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a:lvl1pPr>
          </a:lstStyle>
          <a:p>
            <a:pPr>
              <a:defRPr/>
            </a:pPr>
            <a:fld id="{42C9E66C-3A7C-407F-B0BA-509C8BA3591C}"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2"/>
          <p:cNvSpPr>
            <a:spLocks noGrp="1"/>
          </p:cNvSpPr>
          <p:nvPr>
            <p:ph type="dt" sz="half" idx="10"/>
          </p:nvPr>
        </p:nvSpPr>
        <p:spPr/>
        <p:txBody>
          <a:bodyPr/>
          <a:lstStyle>
            <a:lvl1pPr>
              <a:defRPr/>
            </a:lvl1pPr>
          </a:lstStyle>
          <a:p>
            <a:pPr>
              <a:defRPr/>
            </a:pPr>
            <a:fld id="{10A00439-3CC7-4740-8B94-B608ADD3B87D}" type="datetimeFigureOut">
              <a:rPr lang="ru-RU"/>
              <a:pPr>
                <a:defRPr/>
              </a:pPr>
              <a:t>25.03.2020</a:t>
            </a:fld>
            <a:endParaRPr lang="ru-RU"/>
          </a:p>
        </p:txBody>
      </p:sp>
      <p:sp>
        <p:nvSpPr>
          <p:cNvPr id="3" name="Нижний колонтитул 23"/>
          <p:cNvSpPr>
            <a:spLocks noGrp="1"/>
          </p:cNvSpPr>
          <p:nvPr>
            <p:ph type="ftr" sz="quarter" idx="11"/>
          </p:nvPr>
        </p:nvSpPr>
        <p:spPr/>
        <p:txBody>
          <a:bodyPr/>
          <a:lstStyle>
            <a:lvl1pPr>
              <a:defRPr/>
            </a:lvl1pPr>
          </a:lstStyle>
          <a:p>
            <a:pPr>
              <a:defRPr/>
            </a:pPr>
            <a:endParaRPr lang="ru-RU"/>
          </a:p>
        </p:txBody>
      </p:sp>
      <p:sp>
        <p:nvSpPr>
          <p:cNvPr id="4" name="Номер слайда 6"/>
          <p:cNvSpPr>
            <a:spLocks noGrp="1"/>
          </p:cNvSpPr>
          <p:nvPr>
            <p:ph type="sldNum" sz="quarter" idx="12"/>
          </p:nvPr>
        </p:nvSpPr>
        <p:spPr/>
        <p:txBody>
          <a:bodyPr/>
          <a:lstStyle>
            <a:lvl1pPr>
              <a:defRPr/>
            </a:lvl1pPr>
          </a:lstStyle>
          <a:p>
            <a:pPr>
              <a:defRPr/>
            </a:pPr>
            <a:fld id="{12A101BD-9BEB-441D-9496-5ED849896B8A}"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5" name="Прямая соединительная линия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2" name="Заголовок 11"/>
          <p:cNvSpPr>
            <a:spLocks noGrp="1"/>
          </p:cNvSpPr>
          <p:nvPr>
            <p:ph type="title"/>
          </p:nvPr>
        </p:nvSpPr>
        <p:spPr>
          <a:xfrm>
            <a:off x="457200" y="5486400"/>
            <a:ext cx="8458200" cy="520700"/>
          </a:xfrm>
        </p:spPr>
        <p:txBody>
          <a:bodyPr/>
          <a:lstStyle>
            <a:lvl1pPr algn="l">
              <a:buNone/>
              <a:defRPr sz="2000" b="1"/>
            </a:lvl1pPr>
          </a:lstStyle>
          <a:p>
            <a:r>
              <a:rPr lang="ru-RU" smtClean="0"/>
              <a:t>Образец заголовка</a:t>
            </a:r>
            <a:endParaRPr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Дата 24"/>
          <p:cNvSpPr>
            <a:spLocks noGrp="1"/>
          </p:cNvSpPr>
          <p:nvPr>
            <p:ph type="dt" sz="half" idx="10"/>
          </p:nvPr>
        </p:nvSpPr>
        <p:spPr/>
        <p:txBody>
          <a:bodyPr/>
          <a:lstStyle>
            <a:lvl1pPr>
              <a:defRPr/>
            </a:lvl1pPr>
          </a:lstStyle>
          <a:p>
            <a:pPr>
              <a:defRPr/>
            </a:pPr>
            <a:fld id="{74B83EF6-9D90-4D39-BCD8-9128D7953511}" type="datetimeFigureOut">
              <a:rPr lang="ru-RU"/>
              <a:pPr>
                <a:defRPr/>
              </a:pPr>
              <a:t>25.03.2020</a:t>
            </a:fld>
            <a:endParaRPr lang="ru-RU"/>
          </a:p>
        </p:txBody>
      </p:sp>
      <p:sp>
        <p:nvSpPr>
          <p:cNvPr id="7" name="Нижний колонтитул 28"/>
          <p:cNvSpPr>
            <a:spLocks noGrp="1"/>
          </p:cNvSpPr>
          <p:nvPr>
            <p:ph type="ftr" sz="quarter" idx="11"/>
          </p:nvPr>
        </p:nvSpPr>
        <p:spPr/>
        <p:txBody>
          <a:bodyPr/>
          <a:lstStyle>
            <a:lvl1pPr>
              <a:defRPr/>
            </a:lvl1pPr>
          </a:lstStyle>
          <a:p>
            <a:pPr>
              <a:defRPr/>
            </a:pPr>
            <a:endParaRPr lang="ru-RU"/>
          </a:p>
        </p:txBody>
      </p:sp>
      <p:sp>
        <p:nvSpPr>
          <p:cNvPr id="8" name="Номер слайда 6"/>
          <p:cNvSpPr>
            <a:spLocks noGrp="1"/>
          </p:cNvSpPr>
          <p:nvPr>
            <p:ph type="sldNum" sz="quarter" idx="12"/>
          </p:nvPr>
        </p:nvSpPr>
        <p:spPr/>
        <p:txBody>
          <a:bodyPr/>
          <a:lstStyle>
            <a:lvl1pPr>
              <a:defRPr/>
            </a:lvl1pPr>
          </a:lstStyle>
          <a:p>
            <a:pPr>
              <a:defRPr/>
            </a:pPr>
            <a:fld id="{60553511-746D-4EFA-A1CF-374CE44033E3}"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ru-RU" noProof="0" smtClean="0"/>
              <a:t>Вставка рисунка</a:t>
            </a:r>
            <a:endParaRPr lang="en-US" noProof="0" dirty="0"/>
          </a:p>
        </p:txBody>
      </p:sp>
      <p:sp>
        <p:nvSpPr>
          <p:cNvPr id="17" name="Заголовок 16"/>
          <p:cNvSpPr>
            <a:spLocks noGrp="1"/>
          </p:cNvSpPr>
          <p:nvPr>
            <p:ph type="title"/>
          </p:nvPr>
        </p:nvSpPr>
        <p:spPr>
          <a:xfrm>
            <a:off x="381000" y="4993760"/>
            <a:ext cx="5867400" cy="522288"/>
          </a:xfrm>
        </p:spPr>
        <p:txBody>
          <a:bodyPr/>
          <a:lstStyle>
            <a:lvl1pPr algn="l">
              <a:buNone/>
              <a:defRPr sz="2000" b="1"/>
            </a:lvl1pPr>
          </a:lstStyle>
          <a:p>
            <a:r>
              <a:rPr lang="ru-RU" smtClean="0"/>
              <a:t>Образец заголовка</a:t>
            </a:r>
            <a:endParaRPr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ru-RU" smtClean="0"/>
              <a:t>Образец текста</a:t>
            </a:r>
          </a:p>
        </p:txBody>
      </p:sp>
      <p:sp>
        <p:nvSpPr>
          <p:cNvPr id="5" name="Дата 6"/>
          <p:cNvSpPr>
            <a:spLocks noGrp="1"/>
          </p:cNvSpPr>
          <p:nvPr>
            <p:ph type="dt" sz="half" idx="10"/>
          </p:nvPr>
        </p:nvSpPr>
        <p:spPr/>
        <p:txBody>
          <a:bodyPr/>
          <a:lstStyle>
            <a:lvl1pPr>
              <a:defRPr/>
            </a:lvl1pPr>
          </a:lstStyle>
          <a:p>
            <a:pPr>
              <a:defRPr/>
            </a:pPr>
            <a:fld id="{BE5D2F69-CB72-4050-B79F-FDAC776F67A5}" type="datetimeFigureOut">
              <a:rPr lang="ru-RU"/>
              <a:pPr>
                <a:defRPr/>
              </a:pPr>
              <a:t>25.03.2020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30"/>
          <p:cNvSpPr>
            <a:spLocks noGrp="1"/>
          </p:cNvSpPr>
          <p:nvPr>
            <p:ph type="sldNum" sz="quarter" idx="12"/>
          </p:nvPr>
        </p:nvSpPr>
        <p:spPr/>
        <p:txBody>
          <a:bodyPr/>
          <a:lstStyle>
            <a:lvl1pPr>
              <a:defRPr/>
            </a:lvl1pPr>
          </a:lstStyle>
          <a:p>
            <a:pPr>
              <a:defRPr/>
            </a:pPr>
            <a:fld id="{ABD96C21-8546-4C16-9C2B-0A29DCF2C0FE}"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3077" name="Текст 7"/>
          <p:cNvSpPr>
            <a:spLocks noGrp="1"/>
          </p:cNvSpPr>
          <p:nvPr>
            <p:ph type="body" idx="1"/>
          </p:nvPr>
        </p:nvSpPr>
        <p:spPr bwMode="auto">
          <a:xfrm>
            <a:off x="304800" y="1554163"/>
            <a:ext cx="8686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fontAlgn="auto" latinLnBrk="0" hangingPunct="1">
              <a:spcBef>
                <a:spcPts val="0"/>
              </a:spcBef>
              <a:spcAft>
                <a:spcPts val="0"/>
              </a:spcAft>
              <a:defRPr kumimoji="0" sz="1200">
                <a:solidFill>
                  <a:schemeClr val="accent1">
                    <a:shade val="75000"/>
                  </a:schemeClr>
                </a:solidFill>
                <a:latin typeface="+mn-lt"/>
                <a:cs typeface="+mn-cs"/>
              </a:defRPr>
            </a:lvl1pPr>
          </a:lstStyle>
          <a:p>
            <a:pPr>
              <a:defRPr/>
            </a:pPr>
            <a:fld id="{A8A2110B-9A34-4FA7-AE24-D72CED96DBC1}" type="datetimeFigureOut">
              <a:rPr lang="ru-RU"/>
              <a:pPr>
                <a:defRPr/>
              </a:pPr>
              <a:t>25.03.2020</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fontAlgn="auto" latinLnBrk="0" hangingPunct="1">
              <a:spcBef>
                <a:spcPts val="0"/>
              </a:spcBef>
              <a:spcAft>
                <a:spcPts val="0"/>
              </a:spcAft>
              <a:defRPr kumimoji="0" sz="1200">
                <a:solidFill>
                  <a:schemeClr val="accent1">
                    <a:shade val="75000"/>
                  </a:schemeClr>
                </a:solidFill>
                <a:latin typeface="+mn-lt"/>
                <a:cs typeface="+mn-cs"/>
              </a:defRPr>
            </a:lvl1pPr>
          </a:lstStyle>
          <a:p>
            <a:pPr>
              <a:defRPr/>
            </a:pPr>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fontAlgn="auto" latinLnBrk="0" hangingPunct="1">
              <a:spcBef>
                <a:spcPts val="0"/>
              </a:spcBef>
              <a:spcAft>
                <a:spcPts val="0"/>
              </a:spcAft>
              <a:defRPr kumimoji="0" sz="1200">
                <a:solidFill>
                  <a:schemeClr val="accent1">
                    <a:shade val="75000"/>
                  </a:schemeClr>
                </a:solidFill>
                <a:latin typeface="+mn-lt"/>
                <a:cs typeface="+mn-cs"/>
              </a:defRPr>
            </a:lvl1pPr>
          </a:lstStyle>
          <a:p>
            <a:pPr>
              <a:defRPr/>
            </a:pPr>
            <a:fld id="{53949073-1702-4D7D-818C-5B2CE593CF9C}" type="slidenum">
              <a:rPr lang="ru-RU"/>
              <a:pPr>
                <a:defRPr/>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lang="ru-RU" smtClean="0"/>
              <a:t>Образец заголовка</a:t>
            </a:r>
            <a:endParaRPr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75" r:id="rId4"/>
    <p:sldLayoutId id="2147483781" r:id="rId5"/>
    <p:sldLayoutId id="2147483776" r:id="rId6"/>
    <p:sldLayoutId id="2147483782" r:id="rId7"/>
    <p:sldLayoutId id="2147483783" r:id="rId8"/>
    <p:sldLayoutId id="2147483784" r:id="rId9"/>
    <p:sldLayoutId id="2147483777" r:id="rId10"/>
    <p:sldLayoutId id="2147483785" r:id="rId11"/>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__________Microsoft_Office_Excel1.xl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__________Microsoft_Office_Excel2.xls"/><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jpeg"/><Relationship Id="rId18" Type="http://schemas.openxmlformats.org/officeDocument/2006/relationships/image" Target="../media/image65.jpeg"/><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59.jpeg"/><Relationship Id="rId17" Type="http://schemas.openxmlformats.org/officeDocument/2006/relationships/image" Target="../media/image64.jpeg"/><Relationship Id="rId2" Type="http://schemas.openxmlformats.org/officeDocument/2006/relationships/image" Target="../media/image49.jpeg"/><Relationship Id="rId16"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5" Type="http://schemas.openxmlformats.org/officeDocument/2006/relationships/image" Target="../media/image6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 Id="rId14" Type="http://schemas.openxmlformats.org/officeDocument/2006/relationships/image" Target="../media/image6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Прямоугольник 1"/>
          <p:cNvSpPr>
            <a:spLocks noChangeArrowheads="1"/>
          </p:cNvSpPr>
          <p:nvPr/>
        </p:nvSpPr>
        <p:spPr bwMode="auto">
          <a:xfrm>
            <a:off x="250825" y="2781300"/>
            <a:ext cx="8713788" cy="3324225"/>
          </a:xfrm>
          <a:prstGeom prst="rect">
            <a:avLst/>
          </a:prstGeom>
          <a:noFill/>
          <a:ln w="9525">
            <a:noFill/>
            <a:miter lim="800000"/>
            <a:headEnd/>
            <a:tailEnd/>
          </a:ln>
        </p:spPr>
        <p:txBody>
          <a:bodyPr>
            <a:spAutoFit/>
          </a:bodyPr>
          <a:lstStyle/>
          <a:p>
            <a:pPr algn="ctr"/>
            <a:r>
              <a:rPr lang="ru-RU" sz="6600" b="1">
                <a:latin typeface="Times New Roman" pitchFamily="18" charset="0"/>
                <a:cs typeface="Times New Roman" pitchFamily="18" charset="0"/>
              </a:rPr>
              <a:t>ОТЧЕТ</a:t>
            </a:r>
          </a:p>
          <a:p>
            <a:pPr algn="ctr"/>
            <a:r>
              <a:rPr lang="ru-RU" sz="4800" b="1">
                <a:latin typeface="Times New Roman" pitchFamily="18" charset="0"/>
                <a:cs typeface="Times New Roman" pitchFamily="18" charset="0"/>
              </a:rPr>
              <a:t>ГЛАВЫ АДМИНИСТРАЦИИ</a:t>
            </a:r>
          </a:p>
          <a:p>
            <a:pPr algn="ctr"/>
            <a:r>
              <a:rPr lang="ru-RU" sz="4800" b="1">
                <a:latin typeface="Times New Roman" pitchFamily="18" charset="0"/>
                <a:cs typeface="Times New Roman" pitchFamily="18" charset="0"/>
              </a:rPr>
              <a:t>  </a:t>
            </a:r>
            <a:r>
              <a:rPr lang="ru-RU" sz="4000" b="1" i="1">
                <a:latin typeface="Times New Roman" pitchFamily="18" charset="0"/>
                <a:cs typeface="Times New Roman" pitchFamily="18" charset="0"/>
              </a:rPr>
              <a:t/>
            </a:r>
            <a:br>
              <a:rPr lang="ru-RU" sz="4000" b="1" i="1">
                <a:latin typeface="Times New Roman" pitchFamily="18" charset="0"/>
                <a:cs typeface="Times New Roman" pitchFamily="18" charset="0"/>
              </a:rPr>
            </a:br>
            <a:r>
              <a:rPr lang="ru-RU" sz="4800" b="1" i="1" u="sng">
                <a:latin typeface="Times New Roman" pitchFamily="18" charset="0"/>
                <a:cs typeface="Times New Roman" pitchFamily="18" charset="0"/>
              </a:rPr>
              <a:t>за 2019 год</a:t>
            </a:r>
            <a:endParaRPr lang="ru-RU" sz="4800" b="1" u="sng">
              <a:latin typeface="Times New Roman" pitchFamily="18" charset="0"/>
              <a:cs typeface="Times New Roman" pitchFamily="18" charset="0"/>
            </a:endParaRPr>
          </a:p>
        </p:txBody>
      </p:sp>
      <p:pic>
        <p:nvPicPr>
          <p:cNvPr id="12291" name="Рисунок 1" descr="http://www.heraldicum.ru/russia/subjects/towns/images/mshin1.gif"/>
          <p:cNvPicPr>
            <a:picLocks noChangeAspect="1" noChangeArrowheads="1"/>
          </p:cNvPicPr>
          <p:nvPr/>
        </p:nvPicPr>
        <p:blipFill>
          <a:blip r:embed="rId2" cstate="print"/>
          <a:srcRect/>
          <a:stretch>
            <a:fillRect/>
          </a:stretch>
        </p:blipFill>
        <p:spPr bwMode="auto">
          <a:xfrm>
            <a:off x="323850" y="188913"/>
            <a:ext cx="1800225" cy="2100262"/>
          </a:xfrm>
          <a:prstGeom prst="rect">
            <a:avLst/>
          </a:prstGeom>
          <a:noFill/>
          <a:ln w="9525">
            <a:noFill/>
            <a:miter lim="800000"/>
            <a:headEnd/>
            <a:tailEnd/>
          </a:ln>
        </p:spPr>
      </p:pic>
      <p:sp>
        <p:nvSpPr>
          <p:cNvPr id="12292" name="TextBox 3"/>
          <p:cNvSpPr txBox="1">
            <a:spLocks noChangeArrowheads="1"/>
          </p:cNvSpPr>
          <p:nvPr/>
        </p:nvSpPr>
        <p:spPr bwMode="auto">
          <a:xfrm>
            <a:off x="2195513" y="188913"/>
            <a:ext cx="6769100" cy="2062162"/>
          </a:xfrm>
          <a:prstGeom prst="rect">
            <a:avLst/>
          </a:prstGeom>
          <a:noFill/>
          <a:ln w="9525">
            <a:noFill/>
            <a:miter lim="800000"/>
            <a:headEnd/>
            <a:tailEnd/>
          </a:ln>
        </p:spPr>
        <p:txBody>
          <a:bodyPr>
            <a:spAutoFit/>
          </a:bodyPr>
          <a:lstStyle/>
          <a:p>
            <a:pPr algn="ctr"/>
            <a:r>
              <a:rPr lang="ru-RU" sz="2400" b="1">
                <a:latin typeface="Times New Roman" pitchFamily="18" charset="0"/>
                <a:cs typeface="Times New Roman" pitchFamily="18" charset="0"/>
              </a:rPr>
              <a:t>МУНИЦИПАЛЬНОЕ ОБРАЗОВАНИЕ</a:t>
            </a:r>
          </a:p>
          <a:p>
            <a:pPr algn="ctr"/>
            <a:r>
              <a:rPr lang="ru-RU" sz="2800" b="1">
                <a:latin typeface="Times New Roman" pitchFamily="18" charset="0"/>
                <a:cs typeface="Times New Roman" pitchFamily="18" charset="0"/>
              </a:rPr>
              <a:t>МШИНСКОЕ СЕЛЬСКОЕ ПОСЕЛЕНИЕ</a:t>
            </a:r>
          </a:p>
          <a:p>
            <a:pPr algn="ctr"/>
            <a:r>
              <a:rPr lang="ru-RU" sz="2400" b="1">
                <a:latin typeface="Times New Roman" pitchFamily="18" charset="0"/>
                <a:cs typeface="Times New Roman" pitchFamily="18" charset="0"/>
              </a:rPr>
              <a:t>ЛУЖСКОГО МУНИЦИПАЛЬНОГО РАЙОНА</a:t>
            </a:r>
          </a:p>
          <a:p>
            <a:pPr algn="ctr"/>
            <a:r>
              <a:rPr lang="ru-RU" sz="2400" b="1">
                <a:latin typeface="Times New Roman" pitchFamily="18" charset="0"/>
                <a:cs typeface="Times New Roman" pitchFamily="18" charset="0"/>
              </a:rPr>
              <a:t>ЛЕНИНГРАДСКОЙ ОБЛАСТИ</a:t>
            </a:r>
            <a:endParaRPr lang="ru-RU" sz="2400">
              <a:latin typeface="Franklin Gothic Book"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3"/>
          <p:cNvSpPr txBox="1">
            <a:spLocks noChangeArrowheads="1"/>
          </p:cNvSpPr>
          <p:nvPr/>
        </p:nvSpPr>
        <p:spPr bwMode="auto">
          <a:xfrm>
            <a:off x="539750" y="620713"/>
            <a:ext cx="7993063" cy="2032000"/>
          </a:xfrm>
          <a:prstGeom prst="rect">
            <a:avLst/>
          </a:prstGeom>
          <a:noFill/>
          <a:ln w="9525">
            <a:noFill/>
            <a:miter lim="800000"/>
            <a:headEnd/>
            <a:tailEnd/>
          </a:ln>
        </p:spPr>
        <p:txBody>
          <a:bodyPr>
            <a:spAutoFit/>
          </a:bodyPr>
          <a:lstStyle/>
          <a:p>
            <a:pPr algn="just"/>
            <a:r>
              <a:rPr lang="ru-RU" b="1" i="1" u="sng">
                <a:latin typeface="Times New Roman" pitchFamily="18" charset="0"/>
                <a:cs typeface="Times New Roman" pitchFamily="18" charset="0"/>
              </a:rPr>
              <a:t>Формирование и исполнение бюджета </a:t>
            </a:r>
            <a:r>
              <a:rPr lang="ru-RU">
                <a:latin typeface="Times New Roman" pitchFamily="18" charset="0"/>
                <a:cs typeface="Times New Roman" pitchFamily="18" charset="0"/>
              </a:rPr>
              <a:t>– наиболее важный и сложный вопрос в рамках реализации полномочий и является главным финансовым инструментом для достижения стабильности социально-экономического развития поселения и показателей эффективности. Бюджетная политика в сфере расходов бюджета сельского поселения была направлена на решение социальных и экономических задач, на обеспечение эффективности и результативности</a:t>
            </a:r>
            <a:r>
              <a:rPr lang="ru-RU" b="1" i="1" u="sng">
                <a:latin typeface="Times New Roman" pitchFamily="18" charset="0"/>
                <a:cs typeface="Times New Roman" pitchFamily="18" charset="0"/>
              </a:rPr>
              <a:t> </a:t>
            </a:r>
            <a:r>
              <a:rPr lang="ru-RU">
                <a:latin typeface="Times New Roman" pitchFamily="18" charset="0"/>
                <a:cs typeface="Times New Roman" pitchFamily="18" charset="0"/>
              </a:rPr>
              <a:t>бюджетных расходов.</a:t>
            </a:r>
          </a:p>
        </p:txBody>
      </p:sp>
      <p:pic>
        <p:nvPicPr>
          <p:cNvPr id="21507" name="Рисунок 4" descr="slide-11.jpg"/>
          <p:cNvPicPr>
            <a:picLocks noChangeAspect="1"/>
          </p:cNvPicPr>
          <p:nvPr/>
        </p:nvPicPr>
        <p:blipFill>
          <a:blip r:embed="rId2" cstate="print"/>
          <a:srcRect/>
          <a:stretch>
            <a:fillRect/>
          </a:stretch>
        </p:blipFill>
        <p:spPr bwMode="auto">
          <a:xfrm>
            <a:off x="2195513" y="2708275"/>
            <a:ext cx="4897437" cy="3668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Рисунок 5" descr="s1200.jpg"/>
          <p:cNvPicPr>
            <a:picLocks noChangeAspect="1"/>
          </p:cNvPicPr>
          <p:nvPr/>
        </p:nvPicPr>
        <p:blipFill>
          <a:blip r:embed="rId2" cstate="print"/>
          <a:srcRect/>
          <a:stretch>
            <a:fillRect/>
          </a:stretch>
        </p:blipFill>
        <p:spPr bwMode="auto">
          <a:xfrm>
            <a:off x="179388" y="1052513"/>
            <a:ext cx="5761037" cy="3981450"/>
          </a:xfrm>
          <a:prstGeom prst="rect">
            <a:avLst/>
          </a:prstGeom>
          <a:noFill/>
          <a:ln w="9525">
            <a:noFill/>
            <a:miter lim="800000"/>
            <a:headEnd/>
            <a:tailEnd/>
          </a:ln>
        </p:spPr>
      </p:pic>
      <p:sp>
        <p:nvSpPr>
          <p:cNvPr id="2" name="Скругленный прямоугольник 1"/>
          <p:cNvSpPr/>
          <p:nvPr/>
        </p:nvSpPr>
        <p:spPr>
          <a:xfrm>
            <a:off x="4932363" y="260350"/>
            <a:ext cx="3960812" cy="17287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2532" name="TextBox 2"/>
          <p:cNvSpPr txBox="1">
            <a:spLocks noChangeArrowheads="1"/>
          </p:cNvSpPr>
          <p:nvPr/>
        </p:nvSpPr>
        <p:spPr bwMode="auto">
          <a:xfrm>
            <a:off x="5148263" y="476250"/>
            <a:ext cx="3600450" cy="1323975"/>
          </a:xfrm>
          <a:prstGeom prst="rect">
            <a:avLst/>
          </a:prstGeom>
          <a:noFill/>
          <a:ln w="9525">
            <a:noFill/>
            <a:miter lim="800000"/>
            <a:headEnd/>
            <a:tailEnd/>
          </a:ln>
        </p:spPr>
        <p:txBody>
          <a:bodyPr>
            <a:spAutoFit/>
          </a:bodyPr>
          <a:lstStyle/>
          <a:p>
            <a:pPr algn="just"/>
            <a:r>
              <a:rPr lang="ru-RU" sz="2000">
                <a:latin typeface="Times New Roman" pitchFamily="18" charset="0"/>
                <a:cs typeface="Times New Roman" pitchFamily="18" charset="0"/>
              </a:rPr>
              <a:t>В сравнении с 2018 годом </a:t>
            </a:r>
            <a:r>
              <a:rPr lang="ru-RU" sz="2000" b="1">
                <a:latin typeface="Times New Roman" pitchFamily="18" charset="0"/>
                <a:cs typeface="Times New Roman" pitchFamily="18" charset="0"/>
              </a:rPr>
              <a:t>собственные доходы</a:t>
            </a:r>
            <a:r>
              <a:rPr lang="ru-RU" sz="2000">
                <a:latin typeface="Times New Roman" pitchFamily="18" charset="0"/>
                <a:cs typeface="Times New Roman" pitchFamily="18" charset="0"/>
              </a:rPr>
              <a:t> в 2019 году увеличились на </a:t>
            </a:r>
            <a:r>
              <a:rPr lang="ru-RU" sz="2000" b="1">
                <a:latin typeface="Times New Roman" pitchFamily="18" charset="0"/>
                <a:cs typeface="Times New Roman" pitchFamily="18" charset="0"/>
              </a:rPr>
              <a:t>7,8%</a:t>
            </a:r>
            <a:r>
              <a:rPr lang="ru-RU" sz="2000">
                <a:latin typeface="Times New Roman" pitchFamily="18" charset="0"/>
                <a:cs typeface="Times New Roman" pitchFamily="18" charset="0"/>
              </a:rPr>
              <a:t> и составили </a:t>
            </a:r>
            <a:r>
              <a:rPr lang="ru-RU" sz="2000" b="1">
                <a:latin typeface="Times New Roman" pitchFamily="18" charset="0"/>
                <a:cs typeface="Times New Roman" pitchFamily="18" charset="0"/>
              </a:rPr>
              <a:t>660,7 </a:t>
            </a:r>
            <a:r>
              <a:rPr lang="ru-RU" sz="2000">
                <a:latin typeface="Times New Roman" pitchFamily="18" charset="0"/>
                <a:cs typeface="Times New Roman" pitchFamily="18" charset="0"/>
              </a:rPr>
              <a:t>тыс. руб.</a:t>
            </a:r>
          </a:p>
        </p:txBody>
      </p:sp>
      <p:sp>
        <p:nvSpPr>
          <p:cNvPr id="4" name="Скругленный прямоугольник 3"/>
          <p:cNvSpPr/>
          <p:nvPr/>
        </p:nvSpPr>
        <p:spPr>
          <a:xfrm>
            <a:off x="3059113" y="4652963"/>
            <a:ext cx="5400675" cy="1655762"/>
          </a:xfrm>
          <a:prstGeom prst="roundRect">
            <a:avLst/>
          </a:prstGeom>
          <a:solidFill>
            <a:schemeClr val="accent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2534" name="TextBox 4"/>
          <p:cNvSpPr txBox="1">
            <a:spLocks noChangeArrowheads="1"/>
          </p:cNvSpPr>
          <p:nvPr/>
        </p:nvSpPr>
        <p:spPr bwMode="auto">
          <a:xfrm>
            <a:off x="3276600" y="4724400"/>
            <a:ext cx="4989513" cy="1323975"/>
          </a:xfrm>
          <a:prstGeom prst="rect">
            <a:avLst/>
          </a:prstGeom>
          <a:noFill/>
          <a:ln w="9525">
            <a:noFill/>
            <a:miter lim="800000"/>
            <a:headEnd/>
            <a:tailEnd/>
          </a:ln>
        </p:spPr>
        <p:txBody>
          <a:bodyPr>
            <a:spAutoFit/>
          </a:bodyPr>
          <a:lstStyle/>
          <a:p>
            <a:pPr algn="just"/>
            <a:r>
              <a:rPr lang="ru-RU" sz="2000">
                <a:latin typeface="Times New Roman" pitchFamily="18" charset="0"/>
                <a:cs typeface="Times New Roman" pitchFamily="18" charset="0"/>
              </a:rPr>
              <a:t>Безвозмездные поступления  увеличились на </a:t>
            </a:r>
            <a:r>
              <a:rPr lang="ru-RU" sz="2000" b="1">
                <a:latin typeface="Times New Roman" pitchFamily="18" charset="0"/>
                <a:cs typeface="Times New Roman" pitchFamily="18" charset="0"/>
              </a:rPr>
              <a:t>261,89%</a:t>
            </a:r>
            <a:r>
              <a:rPr lang="ru-RU" sz="2000">
                <a:latin typeface="Times New Roman" pitchFamily="18" charset="0"/>
                <a:cs typeface="Times New Roman" pitchFamily="18" charset="0"/>
              </a:rPr>
              <a:t> в связи с увеличением поступлений межбюджетных трансфертов из областного бюджета.</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1"/>
          <p:cNvSpPr txBox="1">
            <a:spLocks noChangeArrowheads="1"/>
          </p:cNvSpPr>
          <p:nvPr/>
        </p:nvSpPr>
        <p:spPr bwMode="auto">
          <a:xfrm>
            <a:off x="539750" y="260350"/>
            <a:ext cx="7993063" cy="831850"/>
          </a:xfrm>
          <a:prstGeom prst="rect">
            <a:avLst/>
          </a:prstGeom>
          <a:noFill/>
          <a:ln w="9525">
            <a:noFill/>
            <a:miter lim="800000"/>
            <a:headEnd/>
            <a:tailEnd/>
          </a:ln>
        </p:spPr>
        <p:txBody>
          <a:bodyPr>
            <a:spAutoFit/>
          </a:bodyPr>
          <a:lstStyle/>
          <a:p>
            <a:pPr algn="ctr"/>
            <a:r>
              <a:rPr lang="ru-RU" sz="4800" b="1" i="1">
                <a:solidFill>
                  <a:srgbClr val="FF0000"/>
                </a:solidFill>
                <a:latin typeface="Times New Roman" pitchFamily="18" charset="0"/>
                <a:cs typeface="Times New Roman" pitchFamily="18" charset="0"/>
              </a:rPr>
              <a:t>БЮДЖЕТ 2019 ГОД</a:t>
            </a:r>
          </a:p>
        </p:txBody>
      </p:sp>
      <p:graphicFrame>
        <p:nvGraphicFramePr>
          <p:cNvPr id="3" name="Таблица 2"/>
          <p:cNvGraphicFramePr>
            <a:graphicFrameLocks noGrp="1"/>
          </p:cNvGraphicFramePr>
          <p:nvPr/>
        </p:nvGraphicFramePr>
        <p:xfrm>
          <a:off x="323850" y="1397000"/>
          <a:ext cx="8496943" cy="4084320"/>
        </p:xfrm>
        <a:graphic>
          <a:graphicData uri="http://schemas.openxmlformats.org/drawingml/2006/table">
            <a:tbl>
              <a:tblPr firstRow="1" bandRow="1">
                <a:tableStyleId>{5C22544A-7EE6-4342-B048-85BDC9FD1C3A}</a:tableStyleId>
              </a:tblPr>
              <a:tblGrid>
                <a:gridCol w="1213849"/>
                <a:gridCol w="1213849"/>
                <a:gridCol w="1213849"/>
                <a:gridCol w="1213849"/>
                <a:gridCol w="1213849"/>
                <a:gridCol w="1213849"/>
                <a:gridCol w="1213849"/>
              </a:tblGrid>
              <a:tr h="670018">
                <a:tc>
                  <a:txBody>
                    <a:bodyPr/>
                    <a:lstStyle/>
                    <a:p>
                      <a:pPr algn="ctr"/>
                      <a:r>
                        <a:rPr lang="ru-RU" sz="1600" dirty="0" smtClean="0"/>
                        <a:t>Основные </a:t>
                      </a:r>
                      <a:r>
                        <a:rPr lang="ru-RU" sz="1600" dirty="0" err="1" smtClean="0"/>
                        <a:t>характе-ристики</a:t>
                      </a:r>
                      <a:endParaRPr lang="ru-RU" sz="1600" dirty="0"/>
                    </a:p>
                  </a:txBody>
                  <a:tcPr/>
                </a:tc>
                <a:tc>
                  <a:txBody>
                    <a:bodyPr/>
                    <a:lstStyle/>
                    <a:p>
                      <a:pPr algn="ctr"/>
                      <a:r>
                        <a:rPr lang="ru-RU" sz="1600" dirty="0" smtClean="0"/>
                        <a:t>Плановые показатели на 01.01.2018 </a:t>
                      </a:r>
                      <a:endParaRPr lang="ru-RU" sz="1600" dirty="0"/>
                    </a:p>
                  </a:txBody>
                  <a:tcPr/>
                </a:tc>
                <a:tc>
                  <a:txBody>
                    <a:bodyPr/>
                    <a:lstStyle/>
                    <a:p>
                      <a:pPr algn="ctr"/>
                      <a:r>
                        <a:rPr lang="ru-RU" sz="1600" dirty="0" smtClean="0"/>
                        <a:t>Плановые показатели на 31.12.2018 </a:t>
                      </a:r>
                      <a:endParaRPr lang="ru-RU" sz="16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dirty="0" err="1" smtClean="0"/>
                        <a:t>Фактичес-кое</a:t>
                      </a:r>
                      <a:r>
                        <a:rPr lang="ru-RU" sz="1600" baseline="0" dirty="0" smtClean="0"/>
                        <a:t> </a:t>
                      </a:r>
                      <a:r>
                        <a:rPr lang="ru-RU" sz="1600" dirty="0" err="1" smtClean="0"/>
                        <a:t>испол-нение</a:t>
                      </a:r>
                      <a:r>
                        <a:rPr lang="ru-RU" sz="1600" dirty="0" smtClean="0"/>
                        <a:t> на 31.12.2018 </a:t>
                      </a:r>
                    </a:p>
                  </a:txBody>
                  <a:tcPr/>
                </a:tc>
                <a:tc>
                  <a:txBody>
                    <a:bodyPr/>
                    <a:lstStyle/>
                    <a:p>
                      <a:pPr algn="ctr"/>
                      <a:r>
                        <a:rPr lang="ru-RU" sz="1600" dirty="0" smtClean="0"/>
                        <a:t>Плановые показатели на 01.01.2019 </a:t>
                      </a:r>
                      <a:endParaRPr lang="ru-RU" sz="16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dirty="0" smtClean="0"/>
                        <a:t>Плановые показатели на 31.12.2019 </a:t>
                      </a:r>
                    </a:p>
                  </a:txBody>
                  <a:tcPr/>
                </a:tc>
                <a:tc>
                  <a:txBody>
                    <a:bodyPr/>
                    <a:lstStyle/>
                    <a:p>
                      <a:pPr algn="ctr"/>
                      <a:r>
                        <a:rPr lang="ru-RU" sz="1600" dirty="0" err="1" smtClean="0"/>
                        <a:t>Фактичес-кое</a:t>
                      </a:r>
                      <a:r>
                        <a:rPr lang="ru-RU" sz="1600" dirty="0" smtClean="0"/>
                        <a:t> </a:t>
                      </a:r>
                      <a:r>
                        <a:rPr lang="ru-RU" sz="1600" dirty="0" err="1" smtClean="0"/>
                        <a:t>испол-нение</a:t>
                      </a:r>
                      <a:r>
                        <a:rPr lang="ru-RU" sz="1600" dirty="0" smtClean="0"/>
                        <a:t> на 31.12.2019 </a:t>
                      </a:r>
                      <a:endParaRPr lang="ru-RU" sz="1600" dirty="0"/>
                    </a:p>
                  </a:txBody>
                  <a:tcPr/>
                </a:tc>
              </a:tr>
              <a:tr h="670018">
                <a:tc>
                  <a:txBody>
                    <a:bodyPr/>
                    <a:lstStyle/>
                    <a:p>
                      <a:r>
                        <a:rPr lang="ru-RU" dirty="0" smtClean="0"/>
                        <a:t>Общий объем доходов</a:t>
                      </a:r>
                      <a:endParaRPr lang="ru-RU" dirty="0"/>
                    </a:p>
                  </a:txBody>
                  <a:tcPr/>
                </a:tc>
                <a:tc>
                  <a:txBody>
                    <a:bodyPr/>
                    <a:lstStyle/>
                    <a:p>
                      <a:pPr algn="ctr"/>
                      <a:r>
                        <a:rPr lang="ru-RU" b="1" dirty="0" smtClean="0"/>
                        <a:t>56 346,8</a:t>
                      </a:r>
                      <a:endParaRPr lang="ru-RU" b="1" dirty="0"/>
                    </a:p>
                  </a:txBody>
                  <a:tcPr/>
                </a:tc>
                <a:tc>
                  <a:txBody>
                    <a:bodyPr/>
                    <a:lstStyle/>
                    <a:p>
                      <a:pPr algn="ctr"/>
                      <a:r>
                        <a:rPr lang="ru-RU" b="1" dirty="0" smtClean="0"/>
                        <a:t>69 056,2</a:t>
                      </a:r>
                      <a:endParaRPr lang="ru-RU" b="1" dirty="0"/>
                    </a:p>
                  </a:txBody>
                  <a:tcPr/>
                </a:tc>
                <a:tc>
                  <a:txBody>
                    <a:bodyPr/>
                    <a:lstStyle/>
                    <a:p>
                      <a:pPr algn="ctr"/>
                      <a:r>
                        <a:rPr lang="ru-RU" b="1" dirty="0" smtClean="0"/>
                        <a:t>62 540,8</a:t>
                      </a:r>
                      <a:endParaRPr lang="ru-RU" b="1" dirty="0"/>
                    </a:p>
                  </a:txBody>
                  <a:tcPr/>
                </a:tc>
                <a:tc>
                  <a:txBody>
                    <a:bodyPr/>
                    <a:lstStyle/>
                    <a:p>
                      <a:pPr algn="ctr"/>
                      <a:r>
                        <a:rPr lang="ru-RU" b="1" dirty="0" smtClean="0"/>
                        <a:t>71 793,7</a:t>
                      </a:r>
                      <a:endParaRPr lang="ru-RU" b="1" dirty="0"/>
                    </a:p>
                  </a:txBody>
                  <a:tcPr/>
                </a:tc>
                <a:tc>
                  <a:txBody>
                    <a:bodyPr/>
                    <a:lstStyle/>
                    <a:p>
                      <a:pPr algn="ctr"/>
                      <a:r>
                        <a:rPr lang="ru-RU" b="1" dirty="0" smtClean="0"/>
                        <a:t>52 493,7</a:t>
                      </a:r>
                      <a:endParaRPr lang="ru-RU" b="1" dirty="0"/>
                    </a:p>
                  </a:txBody>
                  <a:tcPr/>
                </a:tc>
                <a:tc>
                  <a:txBody>
                    <a:bodyPr/>
                    <a:lstStyle/>
                    <a:p>
                      <a:pPr algn="ctr"/>
                      <a:r>
                        <a:rPr lang="ru-RU" b="1" dirty="0" smtClean="0"/>
                        <a:t>49 891,3</a:t>
                      </a:r>
                      <a:endParaRPr lang="ru-RU" b="1" dirty="0"/>
                    </a:p>
                  </a:txBody>
                  <a:tcPr/>
                </a:tc>
              </a:tr>
              <a:tr h="670018">
                <a:tc>
                  <a:txBody>
                    <a:bodyPr/>
                    <a:lstStyle/>
                    <a:p>
                      <a:r>
                        <a:rPr lang="ru-RU" dirty="0" smtClean="0"/>
                        <a:t>Общий объем расходов</a:t>
                      </a:r>
                      <a:endParaRPr lang="ru-RU" dirty="0"/>
                    </a:p>
                  </a:txBody>
                  <a:tcPr/>
                </a:tc>
                <a:tc>
                  <a:txBody>
                    <a:bodyPr/>
                    <a:lstStyle/>
                    <a:p>
                      <a:pPr algn="ctr"/>
                      <a:r>
                        <a:rPr lang="ru-RU" b="1" dirty="0" smtClean="0"/>
                        <a:t>60 065,5</a:t>
                      </a:r>
                      <a:endParaRPr lang="ru-RU" b="1" dirty="0"/>
                    </a:p>
                  </a:txBody>
                  <a:tcPr/>
                </a:tc>
                <a:tc>
                  <a:txBody>
                    <a:bodyPr/>
                    <a:lstStyle/>
                    <a:p>
                      <a:pPr algn="ctr"/>
                      <a:r>
                        <a:rPr lang="ru-RU" b="1" dirty="0" smtClean="0"/>
                        <a:t>73 894,9</a:t>
                      </a:r>
                      <a:endParaRPr lang="ru-RU" b="1" dirty="0"/>
                    </a:p>
                  </a:txBody>
                  <a:tcPr/>
                </a:tc>
                <a:tc>
                  <a:txBody>
                    <a:bodyPr/>
                    <a:lstStyle/>
                    <a:p>
                      <a:pPr algn="ctr"/>
                      <a:r>
                        <a:rPr lang="ru-RU" b="1" dirty="0" smtClean="0"/>
                        <a:t>60 314,6</a:t>
                      </a:r>
                      <a:endParaRPr lang="ru-RU" b="1" dirty="0"/>
                    </a:p>
                  </a:txBody>
                  <a:tcPr/>
                </a:tc>
                <a:tc>
                  <a:txBody>
                    <a:bodyPr/>
                    <a:lstStyle/>
                    <a:p>
                      <a:pPr algn="ctr"/>
                      <a:r>
                        <a:rPr lang="ru-RU" b="1" dirty="0" smtClean="0"/>
                        <a:t>63 946,7</a:t>
                      </a:r>
                      <a:endParaRPr lang="ru-RU" b="1" dirty="0"/>
                    </a:p>
                  </a:txBody>
                  <a:tcPr/>
                </a:tc>
                <a:tc>
                  <a:txBody>
                    <a:bodyPr/>
                    <a:lstStyle/>
                    <a:p>
                      <a:pPr algn="ctr"/>
                      <a:r>
                        <a:rPr lang="ru-RU" b="1" dirty="0" smtClean="0"/>
                        <a:t>63946,7</a:t>
                      </a:r>
                      <a:endParaRPr lang="ru-RU" b="1" dirty="0"/>
                    </a:p>
                  </a:txBody>
                  <a:tcPr/>
                </a:tc>
                <a:tc>
                  <a:txBody>
                    <a:bodyPr/>
                    <a:lstStyle/>
                    <a:p>
                      <a:pPr algn="ctr"/>
                      <a:r>
                        <a:rPr lang="ru-RU" b="1" dirty="0" smtClean="0"/>
                        <a:t>52 183,4</a:t>
                      </a:r>
                      <a:endParaRPr lang="ru-RU" b="1" dirty="0"/>
                    </a:p>
                  </a:txBody>
                  <a:tcPr/>
                </a:tc>
              </a:tr>
              <a:tr h="670018">
                <a:tc>
                  <a:txBody>
                    <a:bodyPr/>
                    <a:lstStyle/>
                    <a:p>
                      <a:r>
                        <a:rPr lang="ru-RU" dirty="0" smtClean="0"/>
                        <a:t>Дефицит  (-), </a:t>
                      </a:r>
                      <a:r>
                        <a:rPr lang="ru-RU" dirty="0" err="1" smtClean="0"/>
                        <a:t>Профицит</a:t>
                      </a:r>
                      <a:r>
                        <a:rPr lang="ru-RU" dirty="0" smtClean="0"/>
                        <a:t> (+)</a:t>
                      </a:r>
                      <a:endParaRPr lang="ru-RU" dirty="0"/>
                    </a:p>
                  </a:txBody>
                  <a:tcPr/>
                </a:tc>
                <a:tc>
                  <a:txBody>
                    <a:bodyPr/>
                    <a:lstStyle/>
                    <a:p>
                      <a:pPr algn="ctr"/>
                      <a:r>
                        <a:rPr lang="ru-RU" b="1" dirty="0" smtClean="0"/>
                        <a:t>+3 718,7</a:t>
                      </a:r>
                      <a:endParaRPr lang="ru-RU" b="1" dirty="0"/>
                    </a:p>
                  </a:txBody>
                  <a:tcPr/>
                </a:tc>
                <a:tc>
                  <a:txBody>
                    <a:bodyPr/>
                    <a:lstStyle/>
                    <a:p>
                      <a:pPr algn="ctr"/>
                      <a:r>
                        <a:rPr lang="ru-RU" b="1" dirty="0" smtClean="0"/>
                        <a:t>+4 838,6</a:t>
                      </a:r>
                      <a:endParaRPr lang="ru-RU" b="1" dirty="0"/>
                    </a:p>
                  </a:txBody>
                  <a:tcPr/>
                </a:tc>
                <a:tc>
                  <a:txBody>
                    <a:bodyPr/>
                    <a:lstStyle/>
                    <a:p>
                      <a:pPr algn="ctr"/>
                      <a:r>
                        <a:rPr lang="ru-RU" b="1" dirty="0" smtClean="0"/>
                        <a:t>+2 226,1</a:t>
                      </a:r>
                      <a:endParaRPr lang="ru-RU" b="1" dirty="0"/>
                    </a:p>
                  </a:txBody>
                  <a:tcPr/>
                </a:tc>
                <a:tc>
                  <a:txBody>
                    <a:bodyPr/>
                    <a:lstStyle/>
                    <a:p>
                      <a:pPr algn="ctr"/>
                      <a:r>
                        <a:rPr lang="ru-RU" b="1" dirty="0" smtClean="0"/>
                        <a:t>+7 847,0</a:t>
                      </a:r>
                      <a:endParaRPr lang="ru-RU" b="1" dirty="0"/>
                    </a:p>
                  </a:txBody>
                  <a:tcPr/>
                </a:tc>
                <a:tc>
                  <a:txBody>
                    <a:bodyPr/>
                    <a:lstStyle/>
                    <a:p>
                      <a:pPr algn="ctr"/>
                      <a:r>
                        <a:rPr lang="ru-RU" b="1" dirty="0" smtClean="0"/>
                        <a:t>-11 452,0</a:t>
                      </a:r>
                      <a:endParaRPr lang="ru-RU" b="1" dirty="0"/>
                    </a:p>
                  </a:txBody>
                  <a:tcPr/>
                </a:tc>
                <a:tc>
                  <a:txBody>
                    <a:bodyPr/>
                    <a:lstStyle/>
                    <a:p>
                      <a:pPr algn="ctr"/>
                      <a:r>
                        <a:rPr lang="ru-RU" b="1" dirty="0" smtClean="0"/>
                        <a:t>-2 292,0</a:t>
                      </a:r>
                      <a:endParaRPr lang="ru-RU" b="1" dirty="0"/>
                    </a:p>
                  </a:txBody>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0"/>
            <a:ext cx="8686800" cy="1052736"/>
          </a:xfrm>
        </p:spPr>
        <p:txBody>
          <a:bodyPr>
            <a:normAutofit fontScale="90000"/>
          </a:bodyPr>
          <a:lstStyle/>
          <a:p>
            <a:pPr algn="ctr" eaLnBrk="1" fontAlgn="auto" hangingPunct="1">
              <a:spcAft>
                <a:spcPts val="0"/>
              </a:spcAft>
              <a:defRPr/>
            </a:pPr>
            <a:r>
              <a:rPr lang="ru-RU" sz="2800" b="1" dirty="0" smtClean="0">
                <a:latin typeface="Times New Roman" pitchFamily="18" charset="0"/>
                <a:cs typeface="Times New Roman" pitchFamily="18" charset="0"/>
              </a:rPr>
              <a:t>Исполнительная часть бюджета мо </a:t>
            </a:r>
            <a:r>
              <a:rPr lang="ru-RU" sz="2800" b="1" dirty="0" err="1" smtClean="0">
                <a:latin typeface="Times New Roman" pitchFamily="18" charset="0"/>
                <a:cs typeface="Times New Roman" pitchFamily="18" charset="0"/>
              </a:rPr>
              <a:t>мшинское</a:t>
            </a:r>
            <a:r>
              <a:rPr lang="ru-RU" sz="2800" b="1" dirty="0" smtClean="0">
                <a:latin typeface="Times New Roman" pitchFamily="18" charset="0"/>
                <a:cs typeface="Times New Roman" pitchFamily="18" charset="0"/>
              </a:rPr>
              <a:t> сельское поселение за 2019 год</a:t>
            </a:r>
            <a:endParaRPr lang="ru-RU" sz="2800" b="1" dirty="0">
              <a:latin typeface="Times New Roman" pitchFamily="18" charset="0"/>
              <a:cs typeface="Times New Roman" pitchFamily="18" charset="0"/>
            </a:endParaRPr>
          </a:p>
        </p:txBody>
      </p:sp>
      <p:sp>
        <p:nvSpPr>
          <p:cNvPr id="1028" name="TextBox 5"/>
          <p:cNvSpPr txBox="1">
            <a:spLocks noChangeArrowheads="1"/>
          </p:cNvSpPr>
          <p:nvPr/>
        </p:nvSpPr>
        <p:spPr bwMode="auto">
          <a:xfrm>
            <a:off x="1908175" y="3068638"/>
            <a:ext cx="719138" cy="369887"/>
          </a:xfrm>
          <a:prstGeom prst="rect">
            <a:avLst/>
          </a:prstGeom>
          <a:noFill/>
          <a:ln w="9525">
            <a:noFill/>
            <a:miter lim="800000"/>
            <a:headEnd/>
            <a:tailEnd/>
          </a:ln>
        </p:spPr>
        <p:txBody>
          <a:bodyPr>
            <a:spAutoFit/>
          </a:bodyPr>
          <a:lstStyle/>
          <a:p>
            <a:pPr algn="ctr"/>
            <a:r>
              <a:rPr lang="ru-RU" b="1">
                <a:latin typeface="Franklin Gothic Book" pitchFamily="34" charset="0"/>
              </a:rPr>
              <a:t>46%</a:t>
            </a:r>
          </a:p>
        </p:txBody>
      </p:sp>
      <p:graphicFrame>
        <p:nvGraphicFramePr>
          <p:cNvPr id="1026" name="Содержимое 8"/>
          <p:cNvGraphicFramePr>
            <a:graphicFrameLocks noGrp="1"/>
          </p:cNvGraphicFramePr>
          <p:nvPr>
            <p:ph idx="1"/>
          </p:nvPr>
        </p:nvGraphicFramePr>
        <p:xfrm>
          <a:off x="254000" y="1503363"/>
          <a:ext cx="8788400" cy="4627562"/>
        </p:xfrm>
        <a:graphic>
          <a:graphicData uri="http://schemas.openxmlformats.org/presentationml/2006/ole">
            <p:oleObj spid="_x0000_s1026" r:id="rId3" imgW="8785097" imgH="4627265" progId="Excel.Chart.8">
              <p:embed/>
            </p:oleObj>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
          <p:cNvSpPr txBox="1">
            <a:spLocks noChangeArrowheads="1"/>
          </p:cNvSpPr>
          <p:nvPr/>
        </p:nvSpPr>
        <p:spPr bwMode="auto">
          <a:xfrm>
            <a:off x="250825" y="260350"/>
            <a:ext cx="8569325" cy="1077913"/>
          </a:xfrm>
          <a:prstGeom prst="rect">
            <a:avLst/>
          </a:prstGeom>
          <a:noFill/>
          <a:ln w="9525">
            <a:noFill/>
            <a:miter lim="800000"/>
            <a:headEnd/>
            <a:tailEnd/>
          </a:ln>
        </p:spPr>
        <p:txBody>
          <a:bodyPr>
            <a:spAutoFit/>
          </a:bodyPr>
          <a:lstStyle/>
          <a:p>
            <a:pPr algn="ctr"/>
            <a:r>
              <a:rPr lang="ru-RU" sz="3200" b="1">
                <a:latin typeface="Times New Roman" pitchFamily="18" charset="0"/>
                <a:cs typeface="Times New Roman" pitchFamily="18" charset="0"/>
              </a:rPr>
              <a:t>ИСПОЛНЕНИЕ ДОХОДНОЙ ЧАСТИ  БЮДЖЕТА ЗА 2019 ГОД</a:t>
            </a:r>
          </a:p>
        </p:txBody>
      </p:sp>
      <p:graphicFrame>
        <p:nvGraphicFramePr>
          <p:cNvPr id="4" name="Таблица 3"/>
          <p:cNvGraphicFramePr>
            <a:graphicFrameLocks noGrp="1"/>
          </p:cNvGraphicFramePr>
          <p:nvPr/>
        </p:nvGraphicFramePr>
        <p:xfrm>
          <a:off x="468313" y="1628775"/>
          <a:ext cx="8424935" cy="4221480"/>
        </p:xfrm>
        <a:graphic>
          <a:graphicData uri="http://schemas.openxmlformats.org/drawingml/2006/table">
            <a:tbl>
              <a:tblPr firstRow="1" bandRow="1">
                <a:tableStyleId>{5C22544A-7EE6-4342-B048-85BDC9FD1C3A}</a:tableStyleId>
              </a:tblPr>
              <a:tblGrid>
                <a:gridCol w="1684987"/>
                <a:gridCol w="1684987"/>
                <a:gridCol w="1684987"/>
                <a:gridCol w="1684987"/>
                <a:gridCol w="1684987"/>
              </a:tblGrid>
              <a:tr h="370840">
                <a:tc>
                  <a:txBody>
                    <a:bodyPr/>
                    <a:lstStyle/>
                    <a:p>
                      <a:pPr algn="ctr"/>
                      <a:r>
                        <a:rPr lang="ru-RU" dirty="0" smtClean="0"/>
                        <a:t>Доходы</a:t>
                      </a:r>
                      <a:endParaRPr lang="ru-RU" dirty="0"/>
                    </a:p>
                  </a:txBody>
                  <a:tcPr/>
                </a:tc>
                <a:tc>
                  <a:txBody>
                    <a:bodyPr/>
                    <a:lstStyle/>
                    <a:p>
                      <a:pPr algn="ctr"/>
                      <a:r>
                        <a:rPr lang="ru-RU" dirty="0" smtClean="0"/>
                        <a:t>Плановые назначения, тыс. руб.</a:t>
                      </a:r>
                      <a:endParaRPr lang="ru-RU" dirty="0"/>
                    </a:p>
                  </a:txBody>
                  <a:tcPr/>
                </a:tc>
                <a:tc>
                  <a:txBody>
                    <a:bodyPr/>
                    <a:lstStyle/>
                    <a:p>
                      <a:pPr algn="ctr"/>
                      <a:r>
                        <a:rPr lang="ru-RU" dirty="0" smtClean="0"/>
                        <a:t>Фактическое исполнение,  тыс. руб.</a:t>
                      </a:r>
                      <a:endParaRPr lang="ru-RU" dirty="0"/>
                    </a:p>
                  </a:txBody>
                  <a:tcPr/>
                </a:tc>
                <a:tc>
                  <a:txBody>
                    <a:bodyPr/>
                    <a:lstStyle/>
                    <a:p>
                      <a:pPr algn="ctr"/>
                      <a:r>
                        <a:rPr lang="ru-RU" dirty="0" smtClean="0"/>
                        <a:t>%</a:t>
                      </a:r>
                    </a:p>
                    <a:p>
                      <a:pPr algn="ctr"/>
                      <a:r>
                        <a:rPr lang="ru-RU" dirty="0" smtClean="0"/>
                        <a:t>исполнения</a:t>
                      </a:r>
                      <a:endParaRPr lang="ru-RU" dirty="0"/>
                    </a:p>
                  </a:txBody>
                  <a:tcPr/>
                </a:tc>
                <a:tc>
                  <a:txBody>
                    <a:bodyPr/>
                    <a:lstStyle/>
                    <a:p>
                      <a:pPr algn="ctr"/>
                      <a:r>
                        <a:rPr lang="ru-RU" dirty="0" smtClean="0"/>
                        <a:t>Сравнение с аналогичным периодом прошлого года</a:t>
                      </a:r>
                      <a:endParaRPr lang="ru-RU" dirty="0"/>
                    </a:p>
                  </a:txBody>
                  <a:tcPr/>
                </a:tc>
              </a:tr>
              <a:tr h="370840">
                <a:tc>
                  <a:txBody>
                    <a:bodyPr/>
                    <a:lstStyle/>
                    <a:p>
                      <a:r>
                        <a:rPr lang="ru-RU" b="1" dirty="0" smtClean="0"/>
                        <a:t>Налоговые</a:t>
                      </a:r>
                      <a:r>
                        <a:rPr lang="ru-RU" b="1" baseline="0" dirty="0" smtClean="0"/>
                        <a:t> доходы</a:t>
                      </a:r>
                      <a:endParaRPr lang="ru-RU" b="1" dirty="0"/>
                    </a:p>
                  </a:txBody>
                  <a:tcPr/>
                </a:tc>
                <a:tc>
                  <a:txBody>
                    <a:bodyPr/>
                    <a:lstStyle/>
                    <a:p>
                      <a:pPr algn="ctr"/>
                      <a:r>
                        <a:rPr lang="ru-RU" b="1" dirty="0" smtClean="0"/>
                        <a:t>32 051,9</a:t>
                      </a:r>
                      <a:endParaRPr lang="ru-RU" b="1" dirty="0"/>
                    </a:p>
                  </a:txBody>
                  <a:tcPr/>
                </a:tc>
                <a:tc>
                  <a:txBody>
                    <a:bodyPr/>
                    <a:lstStyle/>
                    <a:p>
                      <a:pPr algn="ctr"/>
                      <a:r>
                        <a:rPr lang="ru-RU" b="1" dirty="0" smtClean="0"/>
                        <a:t>30 371,9</a:t>
                      </a:r>
                      <a:endParaRPr lang="ru-RU" b="1" dirty="0"/>
                    </a:p>
                  </a:txBody>
                  <a:tcPr/>
                </a:tc>
                <a:tc>
                  <a:txBody>
                    <a:bodyPr/>
                    <a:lstStyle/>
                    <a:p>
                      <a:pPr algn="ctr"/>
                      <a:r>
                        <a:rPr lang="ru-RU" b="1" dirty="0" smtClean="0"/>
                        <a:t>95%</a:t>
                      </a:r>
                      <a:endParaRPr lang="ru-RU" b="1" dirty="0"/>
                    </a:p>
                  </a:txBody>
                  <a:tcPr/>
                </a:tc>
                <a:tc>
                  <a:txBody>
                    <a:bodyPr/>
                    <a:lstStyle/>
                    <a:p>
                      <a:pPr algn="ctr"/>
                      <a:r>
                        <a:rPr lang="ru-RU" b="1" dirty="0" smtClean="0"/>
                        <a:t>33 077,0</a:t>
                      </a:r>
                      <a:endParaRPr lang="ru-RU" b="1" dirty="0"/>
                    </a:p>
                  </a:txBody>
                  <a:tcPr/>
                </a:tc>
              </a:tr>
              <a:tr h="370840">
                <a:tc>
                  <a:txBody>
                    <a:bodyPr/>
                    <a:lstStyle/>
                    <a:p>
                      <a:r>
                        <a:rPr lang="ru-RU" dirty="0" smtClean="0"/>
                        <a:t>НДФЛ</a:t>
                      </a:r>
                      <a:endParaRPr lang="ru-RU" dirty="0"/>
                    </a:p>
                  </a:txBody>
                  <a:tcPr/>
                </a:tc>
                <a:tc>
                  <a:txBody>
                    <a:bodyPr/>
                    <a:lstStyle/>
                    <a:p>
                      <a:pPr algn="ctr"/>
                      <a:r>
                        <a:rPr lang="ru-RU" dirty="0" smtClean="0"/>
                        <a:t>2 740,0</a:t>
                      </a:r>
                      <a:endParaRPr lang="ru-RU" dirty="0"/>
                    </a:p>
                  </a:txBody>
                  <a:tcPr/>
                </a:tc>
                <a:tc>
                  <a:txBody>
                    <a:bodyPr/>
                    <a:lstStyle/>
                    <a:p>
                      <a:pPr algn="ctr"/>
                      <a:r>
                        <a:rPr lang="ru-RU" dirty="0" smtClean="0"/>
                        <a:t>2 263,9</a:t>
                      </a:r>
                      <a:endParaRPr lang="ru-RU" dirty="0"/>
                    </a:p>
                  </a:txBody>
                  <a:tcPr/>
                </a:tc>
                <a:tc>
                  <a:txBody>
                    <a:bodyPr/>
                    <a:lstStyle/>
                    <a:p>
                      <a:pPr algn="ctr"/>
                      <a:r>
                        <a:rPr lang="ru-RU" dirty="0" smtClean="0"/>
                        <a:t>83%</a:t>
                      </a:r>
                      <a:endParaRPr lang="ru-RU" dirty="0"/>
                    </a:p>
                  </a:txBody>
                  <a:tcPr/>
                </a:tc>
                <a:tc>
                  <a:txBody>
                    <a:bodyPr/>
                    <a:lstStyle/>
                    <a:p>
                      <a:pPr algn="ctr"/>
                      <a:r>
                        <a:rPr lang="ru-RU" dirty="0" smtClean="0"/>
                        <a:t>2 427,9</a:t>
                      </a:r>
                      <a:endParaRPr lang="ru-RU" dirty="0"/>
                    </a:p>
                  </a:txBody>
                  <a:tcPr/>
                </a:tc>
              </a:tr>
              <a:tr h="370840">
                <a:tc>
                  <a:txBody>
                    <a:bodyPr/>
                    <a:lstStyle/>
                    <a:p>
                      <a:r>
                        <a:rPr lang="ru-RU" dirty="0" smtClean="0"/>
                        <a:t>Акцизы</a:t>
                      </a:r>
                      <a:endParaRPr lang="ru-RU" dirty="0"/>
                    </a:p>
                  </a:txBody>
                  <a:tcPr/>
                </a:tc>
                <a:tc>
                  <a:txBody>
                    <a:bodyPr/>
                    <a:lstStyle/>
                    <a:p>
                      <a:pPr algn="ctr"/>
                      <a:r>
                        <a:rPr lang="ru-RU" dirty="0" smtClean="0"/>
                        <a:t>3 040,3</a:t>
                      </a:r>
                      <a:endParaRPr lang="ru-RU" dirty="0"/>
                    </a:p>
                  </a:txBody>
                  <a:tcPr/>
                </a:tc>
                <a:tc>
                  <a:txBody>
                    <a:bodyPr/>
                    <a:lstStyle/>
                    <a:p>
                      <a:pPr algn="ctr"/>
                      <a:r>
                        <a:rPr lang="ru-RU" dirty="0" smtClean="0"/>
                        <a:t>3 473,9</a:t>
                      </a:r>
                      <a:endParaRPr lang="ru-RU" dirty="0"/>
                    </a:p>
                  </a:txBody>
                  <a:tcPr/>
                </a:tc>
                <a:tc>
                  <a:txBody>
                    <a:bodyPr/>
                    <a:lstStyle/>
                    <a:p>
                      <a:pPr algn="ctr"/>
                      <a:r>
                        <a:rPr lang="ru-RU" dirty="0" smtClean="0"/>
                        <a:t>114%</a:t>
                      </a:r>
                      <a:endParaRPr lang="ru-RU" dirty="0"/>
                    </a:p>
                  </a:txBody>
                  <a:tcPr/>
                </a:tc>
                <a:tc>
                  <a:txBody>
                    <a:bodyPr/>
                    <a:lstStyle/>
                    <a:p>
                      <a:pPr algn="ctr"/>
                      <a:r>
                        <a:rPr lang="ru-RU" dirty="0" smtClean="0"/>
                        <a:t>3 041,9</a:t>
                      </a:r>
                      <a:endParaRPr lang="ru-RU" dirty="0"/>
                    </a:p>
                  </a:txBody>
                  <a:tcPr/>
                </a:tc>
              </a:tr>
              <a:tr h="370840">
                <a:tc>
                  <a:txBody>
                    <a:bodyPr/>
                    <a:lstStyle/>
                    <a:p>
                      <a:r>
                        <a:rPr lang="ru-RU" dirty="0" smtClean="0"/>
                        <a:t>Налог на имущество</a:t>
                      </a:r>
                      <a:endParaRPr lang="ru-RU" dirty="0"/>
                    </a:p>
                  </a:txBody>
                  <a:tcPr/>
                </a:tc>
                <a:tc>
                  <a:txBody>
                    <a:bodyPr/>
                    <a:lstStyle/>
                    <a:p>
                      <a:pPr algn="ctr"/>
                      <a:r>
                        <a:rPr lang="ru-RU" dirty="0" smtClean="0"/>
                        <a:t>770,0</a:t>
                      </a:r>
                      <a:endParaRPr lang="ru-RU" dirty="0"/>
                    </a:p>
                  </a:txBody>
                  <a:tcPr/>
                </a:tc>
                <a:tc>
                  <a:txBody>
                    <a:bodyPr/>
                    <a:lstStyle/>
                    <a:p>
                      <a:pPr algn="ctr"/>
                      <a:r>
                        <a:rPr lang="ru-RU" dirty="0" smtClean="0"/>
                        <a:t>861,2</a:t>
                      </a:r>
                      <a:endParaRPr lang="ru-RU" dirty="0"/>
                    </a:p>
                  </a:txBody>
                  <a:tcPr/>
                </a:tc>
                <a:tc>
                  <a:txBody>
                    <a:bodyPr/>
                    <a:lstStyle/>
                    <a:p>
                      <a:pPr algn="ctr"/>
                      <a:r>
                        <a:rPr lang="ru-RU" dirty="0" smtClean="0"/>
                        <a:t>112%</a:t>
                      </a:r>
                      <a:endParaRPr lang="ru-RU" dirty="0"/>
                    </a:p>
                  </a:txBody>
                  <a:tcPr/>
                </a:tc>
                <a:tc>
                  <a:txBody>
                    <a:bodyPr/>
                    <a:lstStyle/>
                    <a:p>
                      <a:pPr algn="ctr"/>
                      <a:r>
                        <a:rPr lang="ru-RU" dirty="0" smtClean="0"/>
                        <a:t>788,0</a:t>
                      </a:r>
                      <a:endParaRPr lang="ru-RU" dirty="0"/>
                    </a:p>
                  </a:txBody>
                  <a:tcPr/>
                </a:tc>
              </a:tr>
              <a:tr h="370840">
                <a:tc>
                  <a:txBody>
                    <a:bodyPr/>
                    <a:lstStyle/>
                    <a:p>
                      <a:r>
                        <a:rPr lang="ru-RU" dirty="0" smtClean="0"/>
                        <a:t>Земельный налог</a:t>
                      </a:r>
                      <a:endParaRPr lang="ru-RU" dirty="0"/>
                    </a:p>
                  </a:txBody>
                  <a:tcPr/>
                </a:tc>
                <a:tc>
                  <a:txBody>
                    <a:bodyPr/>
                    <a:lstStyle/>
                    <a:p>
                      <a:pPr algn="ctr"/>
                      <a:r>
                        <a:rPr lang="ru-RU" dirty="0" smtClean="0"/>
                        <a:t>25 500,0</a:t>
                      </a:r>
                      <a:endParaRPr lang="ru-RU" dirty="0"/>
                    </a:p>
                  </a:txBody>
                  <a:tcPr/>
                </a:tc>
                <a:tc>
                  <a:txBody>
                    <a:bodyPr/>
                    <a:lstStyle/>
                    <a:p>
                      <a:pPr algn="ctr"/>
                      <a:r>
                        <a:rPr lang="ru-RU" dirty="0" smtClean="0"/>
                        <a:t>23 770,9</a:t>
                      </a:r>
                      <a:endParaRPr lang="ru-RU" dirty="0"/>
                    </a:p>
                  </a:txBody>
                  <a:tcPr/>
                </a:tc>
                <a:tc>
                  <a:txBody>
                    <a:bodyPr/>
                    <a:lstStyle/>
                    <a:p>
                      <a:pPr algn="ctr"/>
                      <a:r>
                        <a:rPr lang="ru-RU" dirty="0" smtClean="0"/>
                        <a:t>93%</a:t>
                      </a:r>
                      <a:endParaRPr lang="ru-RU" dirty="0"/>
                    </a:p>
                  </a:txBody>
                  <a:tcPr/>
                </a:tc>
                <a:tc>
                  <a:txBody>
                    <a:bodyPr/>
                    <a:lstStyle/>
                    <a:p>
                      <a:pPr algn="ctr"/>
                      <a:r>
                        <a:rPr lang="ru-RU" dirty="0" smtClean="0"/>
                        <a:t>26 812,7</a:t>
                      </a:r>
                      <a:endParaRPr lang="ru-RU" dirty="0"/>
                    </a:p>
                  </a:txBody>
                  <a:tcPr/>
                </a:tc>
              </a:tr>
              <a:tr h="370840">
                <a:tc>
                  <a:txBody>
                    <a:bodyPr/>
                    <a:lstStyle/>
                    <a:p>
                      <a:r>
                        <a:rPr lang="ru-RU" dirty="0" err="1" smtClean="0"/>
                        <a:t>Гос</a:t>
                      </a:r>
                      <a:r>
                        <a:rPr lang="ru-RU" dirty="0" smtClean="0"/>
                        <a:t>.</a:t>
                      </a:r>
                      <a:r>
                        <a:rPr lang="ru-RU" baseline="0" dirty="0" smtClean="0"/>
                        <a:t> пошлина</a:t>
                      </a:r>
                      <a:endParaRPr lang="ru-RU" dirty="0"/>
                    </a:p>
                  </a:txBody>
                  <a:tcPr/>
                </a:tc>
                <a:tc>
                  <a:txBody>
                    <a:bodyPr/>
                    <a:lstStyle/>
                    <a:p>
                      <a:pPr algn="ctr"/>
                      <a:r>
                        <a:rPr lang="ru-RU" dirty="0" smtClean="0"/>
                        <a:t>1,6</a:t>
                      </a:r>
                      <a:endParaRPr lang="ru-RU" dirty="0"/>
                    </a:p>
                  </a:txBody>
                  <a:tcPr/>
                </a:tc>
                <a:tc>
                  <a:txBody>
                    <a:bodyPr/>
                    <a:lstStyle/>
                    <a:p>
                      <a:pPr algn="ctr"/>
                      <a:r>
                        <a:rPr lang="ru-RU" dirty="0" smtClean="0"/>
                        <a:t>2,0</a:t>
                      </a:r>
                      <a:endParaRPr lang="ru-RU" dirty="0"/>
                    </a:p>
                  </a:txBody>
                  <a:tcPr/>
                </a:tc>
                <a:tc>
                  <a:txBody>
                    <a:bodyPr/>
                    <a:lstStyle/>
                    <a:p>
                      <a:pPr algn="ctr"/>
                      <a:r>
                        <a:rPr lang="ru-RU" dirty="0" smtClean="0"/>
                        <a:t>125%</a:t>
                      </a:r>
                      <a:endParaRPr lang="ru-RU" dirty="0"/>
                    </a:p>
                  </a:txBody>
                  <a:tcPr/>
                </a:tc>
                <a:tc>
                  <a:txBody>
                    <a:bodyPr/>
                    <a:lstStyle/>
                    <a:p>
                      <a:pPr algn="ctr"/>
                      <a:r>
                        <a:rPr lang="ru-RU" dirty="0" smtClean="0"/>
                        <a:t>6,5</a:t>
                      </a:r>
                      <a:endParaRPr lang="ru-RU" dirty="0"/>
                    </a:p>
                  </a:txBody>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
          <p:cNvSpPr txBox="1">
            <a:spLocks noChangeArrowheads="1"/>
          </p:cNvSpPr>
          <p:nvPr/>
        </p:nvSpPr>
        <p:spPr bwMode="auto">
          <a:xfrm>
            <a:off x="250825" y="260350"/>
            <a:ext cx="8569325" cy="1077913"/>
          </a:xfrm>
          <a:prstGeom prst="rect">
            <a:avLst/>
          </a:prstGeom>
          <a:noFill/>
          <a:ln w="9525">
            <a:noFill/>
            <a:miter lim="800000"/>
            <a:headEnd/>
            <a:tailEnd/>
          </a:ln>
        </p:spPr>
        <p:txBody>
          <a:bodyPr>
            <a:spAutoFit/>
          </a:bodyPr>
          <a:lstStyle/>
          <a:p>
            <a:pPr algn="ctr"/>
            <a:r>
              <a:rPr lang="ru-RU" sz="3200" b="1">
                <a:latin typeface="Times New Roman" pitchFamily="18" charset="0"/>
                <a:cs typeface="Times New Roman" pitchFamily="18" charset="0"/>
              </a:rPr>
              <a:t>ИСПОЛНЕНИЕ ДОХОДНОЙ ЧАСТИ  БЮДЖЕТА ЗА 2019 ГОД</a:t>
            </a:r>
          </a:p>
        </p:txBody>
      </p:sp>
      <p:graphicFrame>
        <p:nvGraphicFramePr>
          <p:cNvPr id="3" name="Таблица 2"/>
          <p:cNvGraphicFramePr>
            <a:graphicFrameLocks noGrp="1"/>
          </p:cNvGraphicFramePr>
          <p:nvPr/>
        </p:nvGraphicFramePr>
        <p:xfrm>
          <a:off x="468313" y="1628775"/>
          <a:ext cx="8424935" cy="3484880"/>
        </p:xfrm>
        <a:graphic>
          <a:graphicData uri="http://schemas.openxmlformats.org/drawingml/2006/table">
            <a:tbl>
              <a:tblPr firstRow="1" bandRow="1">
                <a:tableStyleId>{5C22544A-7EE6-4342-B048-85BDC9FD1C3A}</a:tableStyleId>
              </a:tblPr>
              <a:tblGrid>
                <a:gridCol w="1684987"/>
                <a:gridCol w="1684987"/>
                <a:gridCol w="1684987"/>
                <a:gridCol w="1684987"/>
                <a:gridCol w="1684987"/>
              </a:tblGrid>
              <a:tr h="370840">
                <a:tc>
                  <a:txBody>
                    <a:bodyPr/>
                    <a:lstStyle/>
                    <a:p>
                      <a:pPr algn="ctr"/>
                      <a:r>
                        <a:rPr lang="ru-RU" dirty="0" smtClean="0"/>
                        <a:t>Доходы</a:t>
                      </a:r>
                      <a:endParaRPr lang="ru-RU" dirty="0"/>
                    </a:p>
                  </a:txBody>
                  <a:tcPr/>
                </a:tc>
                <a:tc>
                  <a:txBody>
                    <a:bodyPr/>
                    <a:lstStyle/>
                    <a:p>
                      <a:pPr algn="ctr"/>
                      <a:r>
                        <a:rPr lang="ru-RU" dirty="0" smtClean="0"/>
                        <a:t>Плановые назначения, тыс. руб.</a:t>
                      </a:r>
                      <a:endParaRPr lang="ru-RU" dirty="0"/>
                    </a:p>
                  </a:txBody>
                  <a:tcPr/>
                </a:tc>
                <a:tc>
                  <a:txBody>
                    <a:bodyPr/>
                    <a:lstStyle/>
                    <a:p>
                      <a:pPr algn="ctr"/>
                      <a:r>
                        <a:rPr lang="ru-RU" dirty="0" smtClean="0"/>
                        <a:t>Фактическое исполнение,  тыс. руб.</a:t>
                      </a:r>
                      <a:endParaRPr lang="ru-RU" dirty="0"/>
                    </a:p>
                  </a:txBody>
                  <a:tcPr/>
                </a:tc>
                <a:tc>
                  <a:txBody>
                    <a:bodyPr/>
                    <a:lstStyle/>
                    <a:p>
                      <a:pPr algn="ctr"/>
                      <a:r>
                        <a:rPr lang="ru-RU" dirty="0" smtClean="0"/>
                        <a:t>%</a:t>
                      </a:r>
                    </a:p>
                    <a:p>
                      <a:pPr algn="ctr"/>
                      <a:r>
                        <a:rPr lang="ru-RU" dirty="0" smtClean="0"/>
                        <a:t>исполнения</a:t>
                      </a:r>
                      <a:endParaRPr lang="ru-RU" dirty="0"/>
                    </a:p>
                  </a:txBody>
                  <a:tcPr/>
                </a:tc>
                <a:tc>
                  <a:txBody>
                    <a:bodyPr/>
                    <a:lstStyle/>
                    <a:p>
                      <a:pPr algn="ctr"/>
                      <a:r>
                        <a:rPr lang="ru-RU" dirty="0" smtClean="0"/>
                        <a:t>Сравнение с аналогичным периодом прошлого года</a:t>
                      </a:r>
                      <a:endParaRPr lang="ru-RU" dirty="0"/>
                    </a:p>
                  </a:txBody>
                  <a:tcPr/>
                </a:tc>
              </a:tr>
              <a:tr h="370840">
                <a:tc>
                  <a:txBody>
                    <a:bodyPr/>
                    <a:lstStyle/>
                    <a:p>
                      <a:r>
                        <a:rPr lang="ru-RU" b="1" dirty="0" smtClean="0"/>
                        <a:t>Неналоговые</a:t>
                      </a:r>
                      <a:r>
                        <a:rPr lang="ru-RU" b="1" baseline="0" dirty="0" smtClean="0"/>
                        <a:t> доходы</a:t>
                      </a:r>
                      <a:endParaRPr lang="ru-RU" b="1" dirty="0"/>
                    </a:p>
                  </a:txBody>
                  <a:tcPr/>
                </a:tc>
                <a:tc>
                  <a:txBody>
                    <a:bodyPr/>
                    <a:lstStyle/>
                    <a:p>
                      <a:pPr algn="ctr"/>
                      <a:r>
                        <a:rPr lang="ru-RU" b="1" dirty="0" smtClean="0"/>
                        <a:t>884,9</a:t>
                      </a:r>
                      <a:endParaRPr lang="ru-RU" b="1" dirty="0"/>
                    </a:p>
                  </a:txBody>
                  <a:tcPr/>
                </a:tc>
                <a:tc>
                  <a:txBody>
                    <a:bodyPr/>
                    <a:lstStyle/>
                    <a:p>
                      <a:pPr algn="ctr"/>
                      <a:r>
                        <a:rPr lang="ru-RU" b="1" dirty="0" smtClean="0"/>
                        <a:t>651,4</a:t>
                      </a:r>
                      <a:endParaRPr lang="ru-RU" b="1" dirty="0"/>
                    </a:p>
                  </a:txBody>
                  <a:tcPr/>
                </a:tc>
                <a:tc>
                  <a:txBody>
                    <a:bodyPr/>
                    <a:lstStyle/>
                    <a:p>
                      <a:pPr algn="ctr"/>
                      <a:r>
                        <a:rPr lang="ru-RU" b="1" dirty="0" smtClean="0"/>
                        <a:t>73,6</a:t>
                      </a:r>
                      <a:endParaRPr lang="ru-RU" b="1" dirty="0"/>
                    </a:p>
                  </a:txBody>
                  <a:tcPr/>
                </a:tc>
                <a:tc>
                  <a:txBody>
                    <a:bodyPr/>
                    <a:lstStyle/>
                    <a:p>
                      <a:pPr algn="ctr"/>
                      <a:r>
                        <a:rPr lang="ru-RU" b="1" dirty="0" smtClean="0"/>
                        <a:t>858,9</a:t>
                      </a:r>
                      <a:endParaRPr lang="ru-RU" b="1" dirty="0"/>
                    </a:p>
                  </a:txBody>
                  <a:tcPr/>
                </a:tc>
              </a:tr>
              <a:tr h="370840">
                <a:tc>
                  <a:txBody>
                    <a:bodyPr/>
                    <a:lstStyle/>
                    <a:p>
                      <a:r>
                        <a:rPr lang="ru-RU" dirty="0" err="1" smtClean="0"/>
                        <a:t>Использова-ние</a:t>
                      </a:r>
                      <a:r>
                        <a:rPr lang="ru-RU" dirty="0" smtClean="0"/>
                        <a:t> имущества </a:t>
                      </a:r>
                      <a:endParaRPr lang="ru-RU" dirty="0"/>
                    </a:p>
                  </a:txBody>
                  <a:tcPr/>
                </a:tc>
                <a:tc>
                  <a:txBody>
                    <a:bodyPr/>
                    <a:lstStyle/>
                    <a:p>
                      <a:pPr algn="ctr"/>
                      <a:r>
                        <a:rPr lang="ru-RU" dirty="0" smtClean="0"/>
                        <a:t>868,9</a:t>
                      </a:r>
                      <a:endParaRPr lang="ru-RU" dirty="0"/>
                    </a:p>
                  </a:txBody>
                  <a:tcPr/>
                </a:tc>
                <a:tc>
                  <a:txBody>
                    <a:bodyPr/>
                    <a:lstStyle/>
                    <a:p>
                      <a:pPr algn="ctr"/>
                      <a:r>
                        <a:rPr lang="ru-RU" dirty="0" smtClean="0"/>
                        <a:t>575,9</a:t>
                      </a:r>
                      <a:endParaRPr lang="ru-RU" dirty="0"/>
                    </a:p>
                  </a:txBody>
                  <a:tcPr/>
                </a:tc>
                <a:tc>
                  <a:txBody>
                    <a:bodyPr/>
                    <a:lstStyle/>
                    <a:p>
                      <a:pPr algn="ctr"/>
                      <a:r>
                        <a:rPr lang="ru-RU" dirty="0" smtClean="0"/>
                        <a:t>66,3%</a:t>
                      </a:r>
                      <a:endParaRPr lang="ru-RU" dirty="0"/>
                    </a:p>
                  </a:txBody>
                  <a:tcPr/>
                </a:tc>
                <a:tc>
                  <a:txBody>
                    <a:bodyPr/>
                    <a:lstStyle/>
                    <a:p>
                      <a:pPr algn="ctr"/>
                      <a:r>
                        <a:rPr lang="ru-RU" dirty="0" smtClean="0"/>
                        <a:t>633,2</a:t>
                      </a:r>
                      <a:endParaRPr lang="ru-RU" dirty="0"/>
                    </a:p>
                  </a:txBody>
                  <a:tcPr/>
                </a:tc>
              </a:tr>
              <a:tr h="370840">
                <a:tc>
                  <a:txBody>
                    <a:bodyPr/>
                    <a:lstStyle/>
                    <a:p>
                      <a:r>
                        <a:rPr lang="ru-RU" dirty="0" smtClean="0"/>
                        <a:t>Платные услуги</a:t>
                      </a:r>
                      <a:endParaRPr lang="ru-RU" dirty="0"/>
                    </a:p>
                  </a:txBody>
                  <a:tcPr/>
                </a:tc>
                <a:tc>
                  <a:txBody>
                    <a:bodyPr/>
                    <a:lstStyle/>
                    <a:p>
                      <a:pPr algn="ctr"/>
                      <a:r>
                        <a:rPr lang="ru-RU" dirty="0" smtClean="0"/>
                        <a:t>16,0</a:t>
                      </a:r>
                      <a:endParaRPr lang="ru-RU" dirty="0"/>
                    </a:p>
                  </a:txBody>
                  <a:tcPr/>
                </a:tc>
                <a:tc>
                  <a:txBody>
                    <a:bodyPr/>
                    <a:lstStyle/>
                    <a:p>
                      <a:pPr algn="ctr"/>
                      <a:r>
                        <a:rPr lang="ru-RU" dirty="0" smtClean="0"/>
                        <a:t>34,3</a:t>
                      </a:r>
                      <a:endParaRPr lang="ru-RU" dirty="0"/>
                    </a:p>
                  </a:txBody>
                  <a:tcPr/>
                </a:tc>
                <a:tc>
                  <a:txBody>
                    <a:bodyPr/>
                    <a:lstStyle/>
                    <a:p>
                      <a:pPr algn="ctr"/>
                      <a:r>
                        <a:rPr lang="ru-RU" dirty="0" smtClean="0"/>
                        <a:t>213,8%</a:t>
                      </a:r>
                      <a:endParaRPr lang="ru-RU" dirty="0"/>
                    </a:p>
                  </a:txBody>
                  <a:tcPr/>
                </a:tc>
                <a:tc>
                  <a:txBody>
                    <a:bodyPr/>
                    <a:lstStyle/>
                    <a:p>
                      <a:pPr algn="ctr"/>
                      <a:r>
                        <a:rPr lang="ru-RU" dirty="0" smtClean="0"/>
                        <a:t>17,5</a:t>
                      </a:r>
                      <a:endParaRPr lang="ru-RU" dirty="0"/>
                    </a:p>
                  </a:txBody>
                  <a:tcPr/>
                </a:tc>
              </a:tr>
              <a:tr h="370840">
                <a:tc>
                  <a:txBody>
                    <a:bodyPr/>
                    <a:lstStyle/>
                    <a:p>
                      <a:r>
                        <a:rPr lang="ru-RU" dirty="0" smtClean="0"/>
                        <a:t>Прочие</a:t>
                      </a:r>
                      <a:endParaRPr lang="ru-RU" dirty="0"/>
                    </a:p>
                  </a:txBody>
                  <a:tcPr/>
                </a:tc>
                <a:tc>
                  <a:txBody>
                    <a:bodyPr/>
                    <a:lstStyle/>
                    <a:p>
                      <a:pPr algn="ctr"/>
                      <a:r>
                        <a:rPr lang="ru-RU" dirty="0" smtClean="0"/>
                        <a:t>0</a:t>
                      </a:r>
                      <a:endParaRPr lang="ru-RU" dirty="0"/>
                    </a:p>
                  </a:txBody>
                  <a:tcPr/>
                </a:tc>
                <a:tc>
                  <a:txBody>
                    <a:bodyPr/>
                    <a:lstStyle/>
                    <a:p>
                      <a:pPr algn="ctr"/>
                      <a:r>
                        <a:rPr lang="ru-RU" dirty="0" smtClean="0"/>
                        <a:t>41,2</a:t>
                      </a:r>
                      <a:endParaRPr lang="ru-RU" dirty="0"/>
                    </a:p>
                  </a:txBody>
                  <a:tcPr/>
                </a:tc>
                <a:tc>
                  <a:txBody>
                    <a:bodyPr/>
                    <a:lstStyle/>
                    <a:p>
                      <a:pPr algn="ctr"/>
                      <a:endParaRPr lang="ru-RU" dirty="0"/>
                    </a:p>
                  </a:txBody>
                  <a:tcPr/>
                </a:tc>
                <a:tc>
                  <a:txBody>
                    <a:bodyPr/>
                    <a:lstStyle/>
                    <a:p>
                      <a:pPr algn="ctr"/>
                      <a:r>
                        <a:rPr lang="ru-RU" dirty="0" smtClean="0"/>
                        <a:t>208,2</a:t>
                      </a:r>
                      <a:endParaRPr lang="ru-RU" dirty="0"/>
                    </a:p>
                  </a:txBody>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60648"/>
            <a:ext cx="8686800" cy="838200"/>
          </a:xfrm>
        </p:spPr>
        <p:txBody>
          <a:bodyPr>
            <a:normAutofit fontScale="90000"/>
          </a:bodyPr>
          <a:lstStyle/>
          <a:p>
            <a:pPr algn="ctr" eaLnBrk="1" fontAlgn="auto" hangingPunct="1">
              <a:spcAft>
                <a:spcPts val="0"/>
              </a:spcAft>
              <a:defRPr/>
            </a:pPr>
            <a:r>
              <a:rPr lang="ru-RU" b="1" i="1" dirty="0" smtClean="0">
                <a:latin typeface="Times New Roman" pitchFamily="18" charset="0"/>
                <a:cs typeface="Times New Roman" pitchFamily="18" charset="0"/>
              </a:rPr>
              <a:t>Структура СОБСТВЕННЫХ доходов</a:t>
            </a:r>
            <a:endParaRPr lang="ru-RU" b="1" i="1" dirty="0">
              <a:latin typeface="Times New Roman" pitchFamily="18" charset="0"/>
              <a:cs typeface="Times New Roman" pitchFamily="18" charset="0"/>
            </a:endParaRPr>
          </a:p>
        </p:txBody>
      </p:sp>
      <p:sp>
        <p:nvSpPr>
          <p:cNvPr id="2052" name="TextBox 4"/>
          <p:cNvSpPr txBox="1">
            <a:spLocks noChangeArrowheads="1"/>
          </p:cNvSpPr>
          <p:nvPr/>
        </p:nvSpPr>
        <p:spPr bwMode="auto">
          <a:xfrm>
            <a:off x="2411413" y="4797425"/>
            <a:ext cx="647700" cy="368300"/>
          </a:xfrm>
          <a:prstGeom prst="rect">
            <a:avLst/>
          </a:prstGeom>
          <a:noFill/>
          <a:ln w="9525">
            <a:noFill/>
            <a:miter lim="800000"/>
            <a:headEnd/>
            <a:tailEnd/>
          </a:ln>
        </p:spPr>
        <p:txBody>
          <a:bodyPr>
            <a:spAutoFit/>
          </a:bodyPr>
          <a:lstStyle/>
          <a:p>
            <a:pPr algn="ctr"/>
            <a:r>
              <a:rPr lang="ru-RU" b="1">
                <a:latin typeface="Franklin Gothic Book" pitchFamily="34" charset="0"/>
              </a:rPr>
              <a:t>81%</a:t>
            </a:r>
          </a:p>
        </p:txBody>
      </p:sp>
      <p:sp>
        <p:nvSpPr>
          <p:cNvPr id="2053" name="TextBox 5"/>
          <p:cNvSpPr txBox="1">
            <a:spLocks noChangeArrowheads="1"/>
          </p:cNvSpPr>
          <p:nvPr/>
        </p:nvSpPr>
        <p:spPr bwMode="auto">
          <a:xfrm>
            <a:off x="3492500" y="2276475"/>
            <a:ext cx="647700" cy="369888"/>
          </a:xfrm>
          <a:prstGeom prst="rect">
            <a:avLst/>
          </a:prstGeom>
          <a:noFill/>
          <a:ln w="9525">
            <a:noFill/>
            <a:miter lim="800000"/>
            <a:headEnd/>
            <a:tailEnd/>
          </a:ln>
        </p:spPr>
        <p:txBody>
          <a:bodyPr>
            <a:spAutoFit/>
          </a:bodyPr>
          <a:lstStyle/>
          <a:p>
            <a:pPr algn="ctr"/>
            <a:r>
              <a:rPr lang="ru-RU" b="1">
                <a:latin typeface="Franklin Gothic Book" pitchFamily="34" charset="0"/>
              </a:rPr>
              <a:t>7%</a:t>
            </a:r>
          </a:p>
        </p:txBody>
      </p:sp>
      <p:sp>
        <p:nvSpPr>
          <p:cNvPr id="2054" name="TextBox 6"/>
          <p:cNvSpPr txBox="1">
            <a:spLocks noChangeArrowheads="1"/>
          </p:cNvSpPr>
          <p:nvPr/>
        </p:nvSpPr>
        <p:spPr bwMode="auto">
          <a:xfrm>
            <a:off x="4140200" y="2708275"/>
            <a:ext cx="647700" cy="369888"/>
          </a:xfrm>
          <a:prstGeom prst="rect">
            <a:avLst/>
          </a:prstGeom>
          <a:noFill/>
          <a:ln w="9525">
            <a:noFill/>
            <a:miter lim="800000"/>
            <a:headEnd/>
            <a:tailEnd/>
          </a:ln>
        </p:spPr>
        <p:txBody>
          <a:bodyPr>
            <a:spAutoFit/>
          </a:bodyPr>
          <a:lstStyle/>
          <a:p>
            <a:pPr algn="ctr"/>
            <a:r>
              <a:rPr lang="ru-RU" b="1">
                <a:latin typeface="Franklin Gothic Book" pitchFamily="34" charset="0"/>
              </a:rPr>
              <a:t>9%</a:t>
            </a:r>
          </a:p>
        </p:txBody>
      </p:sp>
      <p:sp>
        <p:nvSpPr>
          <p:cNvPr id="2055" name="TextBox 7"/>
          <p:cNvSpPr txBox="1">
            <a:spLocks noChangeArrowheads="1"/>
          </p:cNvSpPr>
          <p:nvPr/>
        </p:nvSpPr>
        <p:spPr bwMode="auto">
          <a:xfrm>
            <a:off x="5076825" y="3068638"/>
            <a:ext cx="647700" cy="369887"/>
          </a:xfrm>
          <a:prstGeom prst="rect">
            <a:avLst/>
          </a:prstGeom>
          <a:noFill/>
          <a:ln w="9525">
            <a:noFill/>
            <a:miter lim="800000"/>
            <a:headEnd/>
            <a:tailEnd/>
          </a:ln>
        </p:spPr>
        <p:txBody>
          <a:bodyPr>
            <a:spAutoFit/>
          </a:bodyPr>
          <a:lstStyle/>
          <a:p>
            <a:pPr algn="ctr"/>
            <a:r>
              <a:rPr lang="ru-RU" b="1">
                <a:latin typeface="Franklin Gothic Book" pitchFamily="34" charset="0"/>
              </a:rPr>
              <a:t>2%</a:t>
            </a:r>
          </a:p>
        </p:txBody>
      </p:sp>
      <p:graphicFrame>
        <p:nvGraphicFramePr>
          <p:cNvPr id="2050" name="Содержимое 8"/>
          <p:cNvGraphicFramePr>
            <a:graphicFrameLocks noGrp="1"/>
          </p:cNvGraphicFramePr>
          <p:nvPr>
            <p:ph idx="1"/>
          </p:nvPr>
        </p:nvGraphicFramePr>
        <p:xfrm>
          <a:off x="254000" y="1503363"/>
          <a:ext cx="8788400" cy="4627562"/>
        </p:xfrm>
        <a:graphic>
          <a:graphicData uri="http://schemas.openxmlformats.org/presentationml/2006/ole">
            <p:oleObj spid="_x0000_s2050" r:id="rId3" imgW="8785097" imgH="4627265" progId="Excel.Chart.8">
              <p:embed/>
            </p:oleObj>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251520" y="188640"/>
            <a:ext cx="8686800" cy="841248"/>
          </a:xfrm>
          <a:prstGeom prst="rect">
            <a:avLst/>
          </a:prstGeom>
        </p:spPr>
        <p:txBody>
          <a:bodyPr/>
          <a:lstStyle/>
          <a:p>
            <a:pPr algn="ctr" fontAlgn="auto">
              <a:spcAft>
                <a:spcPts val="0"/>
              </a:spcAft>
              <a:defRPr/>
            </a:pPr>
            <a:r>
              <a:rPr lang="ru-RU" sz="3600" b="1" cap="all" dirty="0">
                <a:solidFill>
                  <a:srgbClr val="05B360"/>
                </a:solidFill>
                <a:effectLst>
                  <a:reflection blurRad="12700" stA="48000" endA="300" endPos="55000" dir="5400000" sy="-90000" algn="bl" rotWithShape="0"/>
                </a:effectLst>
                <a:latin typeface="Times New Roman" pitchFamily="18" charset="0"/>
                <a:ea typeface="+mj-ea"/>
                <a:cs typeface="Times New Roman" pitchFamily="18" charset="0"/>
              </a:rPr>
              <a:t>БЕЗВОЗМЕЗДНЫЕ ПОСТУПЛЕНИЯ</a:t>
            </a:r>
          </a:p>
        </p:txBody>
      </p:sp>
      <p:sp>
        <p:nvSpPr>
          <p:cNvPr id="26627" name="TextBox 2"/>
          <p:cNvSpPr txBox="1">
            <a:spLocks noChangeArrowheads="1"/>
          </p:cNvSpPr>
          <p:nvPr/>
        </p:nvSpPr>
        <p:spPr bwMode="auto">
          <a:xfrm>
            <a:off x="611188" y="1052513"/>
            <a:ext cx="8064500" cy="400050"/>
          </a:xfrm>
          <a:prstGeom prst="rect">
            <a:avLst/>
          </a:prstGeom>
          <a:noFill/>
          <a:ln w="9525">
            <a:noFill/>
            <a:miter lim="800000"/>
            <a:headEnd/>
            <a:tailEnd/>
          </a:ln>
        </p:spPr>
        <p:txBody>
          <a:bodyPr>
            <a:spAutoFit/>
          </a:bodyPr>
          <a:lstStyle/>
          <a:p>
            <a:r>
              <a:rPr lang="ru-RU" sz="2000">
                <a:latin typeface="Times New Roman" pitchFamily="18" charset="0"/>
                <a:cs typeface="Times New Roman" pitchFamily="18" charset="0"/>
              </a:rPr>
              <a:t>Субсидии в сумме 18 860,7 тыс. руб., в том числе</a:t>
            </a:r>
          </a:p>
        </p:txBody>
      </p:sp>
      <p:graphicFrame>
        <p:nvGraphicFramePr>
          <p:cNvPr id="4" name="Таблица 3"/>
          <p:cNvGraphicFramePr>
            <a:graphicFrameLocks noGrp="1"/>
          </p:cNvGraphicFramePr>
          <p:nvPr/>
        </p:nvGraphicFramePr>
        <p:xfrm>
          <a:off x="539750" y="1557338"/>
          <a:ext cx="8136904" cy="4635621"/>
        </p:xfrm>
        <a:graphic>
          <a:graphicData uri="http://schemas.openxmlformats.org/drawingml/2006/table">
            <a:tbl>
              <a:tblPr firstRow="1" bandRow="1">
                <a:tableStyleId>{5C22544A-7EE6-4342-B048-85BDC9FD1C3A}</a:tableStyleId>
              </a:tblPr>
              <a:tblGrid>
                <a:gridCol w="5544616"/>
                <a:gridCol w="2592288"/>
              </a:tblGrid>
              <a:tr h="258736">
                <a:tc>
                  <a:txBody>
                    <a:bodyPr/>
                    <a:lstStyle/>
                    <a:p>
                      <a:pPr algn="ctr"/>
                      <a:r>
                        <a:rPr lang="ru-RU" dirty="0" smtClean="0"/>
                        <a:t>Наименование</a:t>
                      </a:r>
                      <a:endParaRPr lang="ru-RU" dirty="0"/>
                    </a:p>
                  </a:txBody>
                  <a:tcPr/>
                </a:tc>
                <a:tc>
                  <a:txBody>
                    <a:bodyPr/>
                    <a:lstStyle/>
                    <a:p>
                      <a:pPr algn="ctr"/>
                      <a:r>
                        <a:rPr lang="ru-RU" dirty="0" smtClean="0"/>
                        <a:t>Сумма, тыс. руб.</a:t>
                      </a:r>
                      <a:endParaRPr lang="ru-RU" dirty="0"/>
                    </a:p>
                  </a:txBody>
                  <a:tcPr/>
                </a:tc>
              </a:tr>
              <a:tr h="646841">
                <a:tc>
                  <a:txBody>
                    <a:bodyPr/>
                    <a:lstStyle/>
                    <a:p>
                      <a:pPr algn="just"/>
                      <a:r>
                        <a:rPr lang="ru-RU" dirty="0" smtClean="0"/>
                        <a:t>Субсидии бюджетам сельских поселений на софинансирование капитальных вложений в объекты муниципальной собственности</a:t>
                      </a:r>
                      <a:endParaRPr lang="ru-RU" dirty="0"/>
                    </a:p>
                  </a:txBody>
                  <a:tcPr/>
                </a:tc>
                <a:tc>
                  <a:txBody>
                    <a:bodyPr/>
                    <a:lstStyle/>
                    <a:p>
                      <a:pPr algn="ctr"/>
                      <a:endParaRPr lang="ru-RU" dirty="0"/>
                    </a:p>
                  </a:txBody>
                  <a:tcPr/>
                </a:tc>
              </a:tr>
              <a:tr h="1423050">
                <a:tc>
                  <a:txBody>
                    <a:bodyPr/>
                    <a:lstStyle/>
                    <a:p>
                      <a:pPr algn="just"/>
                      <a:r>
                        <a:rPr lang="ru-RU" dirty="0" smtClean="0"/>
                        <a:t>Субсидии бюджетам сельских поселений на осуществление дорожной деятельности в отношении автомобильных дорог общего пользования, а также капитального ремонта и ремонта дворовых территорий многоквартирных домов, проездов к дворовым территориям многоквартирных домов населенных пунктов</a:t>
                      </a:r>
                      <a:endParaRPr lang="ru-RU" dirty="0"/>
                    </a:p>
                  </a:txBody>
                  <a:tcPr/>
                </a:tc>
                <a:tc>
                  <a:txBody>
                    <a:bodyPr/>
                    <a:lstStyle/>
                    <a:p>
                      <a:pPr algn="ctr"/>
                      <a:endParaRPr lang="ru-RU" dirty="0"/>
                    </a:p>
                  </a:txBody>
                  <a:tcPr/>
                </a:tc>
              </a:tr>
              <a:tr h="1343781">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dirty="0" smtClean="0"/>
                        <a:t>Субсидии бюджетам сельских поселений на поддержку государственных программ субъектов Российской Федерации и муниципальных программ формирования современной городской среды</a:t>
                      </a:r>
                      <a:endParaRPr lang="ru-RU" dirty="0"/>
                    </a:p>
                  </a:txBody>
                  <a:tcPr/>
                </a:tc>
                <a:tc>
                  <a:txBody>
                    <a:bodyPr/>
                    <a:lstStyle/>
                    <a:p>
                      <a:pPr algn="ctr"/>
                      <a:endParaRPr lang="ru-RU" dirty="0"/>
                    </a:p>
                  </a:txBody>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611188" y="1125538"/>
          <a:ext cx="8136904" cy="5482986"/>
        </p:xfrm>
        <a:graphic>
          <a:graphicData uri="http://schemas.openxmlformats.org/drawingml/2006/table">
            <a:tbl>
              <a:tblPr firstRow="1" bandRow="1">
                <a:tableStyleId>{5C22544A-7EE6-4342-B048-85BDC9FD1C3A}</a:tableStyleId>
              </a:tblPr>
              <a:tblGrid>
                <a:gridCol w="5544616"/>
                <a:gridCol w="2592288"/>
              </a:tblGrid>
              <a:tr h="349069">
                <a:tc>
                  <a:txBody>
                    <a:bodyPr/>
                    <a:lstStyle/>
                    <a:p>
                      <a:pPr algn="ctr"/>
                      <a:r>
                        <a:rPr lang="ru-RU" dirty="0" smtClean="0"/>
                        <a:t>Наименование</a:t>
                      </a:r>
                      <a:endParaRPr lang="ru-RU" dirty="0"/>
                    </a:p>
                  </a:txBody>
                  <a:tcPr/>
                </a:tc>
                <a:tc>
                  <a:txBody>
                    <a:bodyPr/>
                    <a:lstStyle/>
                    <a:p>
                      <a:pPr algn="ctr"/>
                      <a:r>
                        <a:rPr lang="ru-RU" dirty="0" smtClean="0"/>
                        <a:t>Сумма, тыс. руб.</a:t>
                      </a:r>
                      <a:endParaRPr lang="ru-RU" dirty="0"/>
                    </a:p>
                  </a:txBody>
                  <a:tcPr/>
                </a:tc>
              </a:tr>
              <a:tr h="433964">
                <a:tc>
                  <a:txBody>
                    <a:bodyPr/>
                    <a:lstStyle/>
                    <a:p>
                      <a:pPr algn="just"/>
                      <a:r>
                        <a:rPr lang="ru-RU" dirty="0" smtClean="0"/>
                        <a:t>Прочие субсидии бюджетам сельских поселений</a:t>
                      </a:r>
                      <a:endParaRPr lang="ru-RU" dirty="0"/>
                    </a:p>
                  </a:txBody>
                  <a:tcPr/>
                </a:tc>
                <a:tc>
                  <a:txBody>
                    <a:bodyPr/>
                    <a:lstStyle/>
                    <a:p>
                      <a:pPr algn="ctr"/>
                      <a:endParaRPr lang="ru-RU" dirty="0"/>
                    </a:p>
                  </a:txBody>
                  <a:tcPr/>
                </a:tc>
              </a:tr>
              <a:tr h="872672">
                <a:tc>
                  <a:txBody>
                    <a:bodyPr/>
                    <a:lstStyle/>
                    <a:p>
                      <a:pPr algn="just"/>
                      <a:r>
                        <a:rPr lang="ru-RU" dirty="0" smtClean="0"/>
                        <a:t>Субвенции бюджетам сельских поселений на выполнение передаваемых полномочий субъектов Российской Федерации</a:t>
                      </a:r>
                      <a:endParaRPr lang="ru-RU" dirty="0"/>
                    </a:p>
                  </a:txBody>
                  <a:tcPr/>
                </a:tc>
                <a:tc>
                  <a:txBody>
                    <a:bodyPr/>
                    <a:lstStyle/>
                    <a:p>
                      <a:pPr algn="ctr"/>
                      <a:endParaRPr lang="ru-RU" dirty="0"/>
                    </a:p>
                  </a:txBody>
                  <a:tcPr/>
                </a:tc>
              </a:tr>
              <a:tr h="872672">
                <a:tc>
                  <a:txBody>
                    <a:bodyPr/>
                    <a:lstStyle/>
                    <a:p>
                      <a:pPr algn="just"/>
                      <a:r>
                        <a:rPr lang="ru-RU" dirty="0" smtClean="0"/>
                        <a:t>Субвенции бюджетам сельских поселений на осуществление первичного воинского учета на территориях, где отсутствуют военные комиссариаты</a:t>
                      </a:r>
                      <a:endParaRPr lang="ru-RU" dirty="0"/>
                    </a:p>
                  </a:txBody>
                  <a:tcPr/>
                </a:tc>
                <a:tc>
                  <a:txBody>
                    <a:bodyPr/>
                    <a:lstStyle/>
                    <a:p>
                      <a:pPr algn="ctr"/>
                      <a:endParaRPr lang="ru-RU" dirty="0"/>
                    </a:p>
                  </a:txBody>
                  <a:tcPr/>
                </a:tc>
              </a:tr>
              <a:tr h="1134473">
                <a:tc>
                  <a:txBody>
                    <a:bodyPr/>
                    <a:lstStyle/>
                    <a:p>
                      <a:pPr algn="just"/>
                      <a:r>
                        <a:rPr lang="ru-RU" dirty="0" smtClean="0"/>
                        <a:t>Межбюджетные трансферты, передаваемые бюджетам сельских поселений для компенсации дополнительных расходов, возникших в результате решений, принятых органами власти другого уровня</a:t>
                      </a:r>
                      <a:endParaRPr lang="ru-RU" dirty="0"/>
                    </a:p>
                  </a:txBody>
                  <a:tcPr/>
                </a:tc>
                <a:tc>
                  <a:txBody>
                    <a:bodyPr/>
                    <a:lstStyle/>
                    <a:p>
                      <a:pPr algn="ctr"/>
                      <a:endParaRPr lang="ru-RU" dirty="0"/>
                    </a:p>
                  </a:txBody>
                  <a:tcPr/>
                </a:tc>
              </a:tr>
              <a:tr h="832871">
                <a:tc>
                  <a:txBody>
                    <a:bodyPr/>
                    <a:lstStyle/>
                    <a:p>
                      <a:pPr algn="just"/>
                      <a:r>
                        <a:rPr lang="ru-RU" dirty="0" smtClean="0"/>
                        <a:t>Прочие межбюджетные трансферты, передаваемые бюджетам сельских поселений</a:t>
                      </a:r>
                      <a:endParaRPr lang="ru-RU" dirty="0"/>
                    </a:p>
                  </a:txBody>
                  <a:tcPr/>
                </a:tc>
                <a:tc>
                  <a:txBody>
                    <a:bodyPr/>
                    <a:lstStyle/>
                    <a:p>
                      <a:pPr algn="ctr"/>
                      <a:endParaRPr lang="ru-RU" dirty="0"/>
                    </a:p>
                  </a:txBody>
                  <a:tcPr/>
                </a:tc>
              </a:tr>
              <a:tr h="832871">
                <a:tc>
                  <a:txBody>
                    <a:bodyPr/>
                    <a:lstStyle/>
                    <a:p>
                      <a:pPr algn="just"/>
                      <a:r>
                        <a:rPr lang="ru-RU" dirty="0" smtClean="0"/>
                        <a:t>Прочие безвозмездные поступления в бюджеты сельских поселений</a:t>
                      </a:r>
                      <a:endParaRPr lang="ru-RU" dirty="0"/>
                    </a:p>
                  </a:txBody>
                  <a:tcPr/>
                </a:tc>
                <a:tc>
                  <a:txBody>
                    <a:bodyPr/>
                    <a:lstStyle/>
                    <a:p>
                      <a:pPr algn="ctr"/>
                      <a:endParaRPr lang="ru-RU" dirty="0"/>
                    </a:p>
                  </a:txBody>
                  <a:tcPr/>
                </a:tc>
              </a:tr>
            </a:tbl>
          </a:graphicData>
        </a:graphic>
      </p:graphicFrame>
      <p:sp>
        <p:nvSpPr>
          <p:cNvPr id="3" name="Заголовок 1"/>
          <p:cNvSpPr txBox="1">
            <a:spLocks/>
          </p:cNvSpPr>
          <p:nvPr/>
        </p:nvSpPr>
        <p:spPr>
          <a:xfrm>
            <a:off x="251520" y="188640"/>
            <a:ext cx="8686800" cy="841248"/>
          </a:xfrm>
          <a:prstGeom prst="rect">
            <a:avLst/>
          </a:prstGeom>
        </p:spPr>
        <p:txBody>
          <a:bodyPr/>
          <a:lstStyle/>
          <a:p>
            <a:pPr algn="ctr" fontAlgn="auto">
              <a:spcAft>
                <a:spcPts val="0"/>
              </a:spcAft>
              <a:defRPr/>
            </a:pPr>
            <a:r>
              <a:rPr lang="ru-RU" sz="3600" b="1" cap="all" dirty="0">
                <a:solidFill>
                  <a:srgbClr val="05B360"/>
                </a:solidFill>
                <a:effectLst>
                  <a:reflection blurRad="12700" stA="48000" endA="300" endPos="55000" dir="5400000" sy="-90000" algn="bl" rotWithShape="0"/>
                </a:effectLst>
                <a:latin typeface="Times New Roman" pitchFamily="18" charset="0"/>
                <a:cs typeface="Times New Roman" pitchFamily="18" charset="0"/>
              </a:rPr>
              <a:t>БЕЗВОЗМЕЗДНЫЕ ПОСТУПЛЕНИЯ</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323528" y="457200"/>
            <a:ext cx="8640960" cy="841375"/>
          </a:xfrm>
        </p:spPr>
        <p:txBody>
          <a:bodyPr>
            <a:normAutofit fontScale="90000"/>
          </a:bodyPr>
          <a:lstStyle/>
          <a:p>
            <a:pPr algn="ctr" eaLnBrk="1" fontAlgn="auto" hangingPunct="1">
              <a:spcAft>
                <a:spcPts val="0"/>
              </a:spcAft>
              <a:defRPr/>
            </a:pPr>
            <a:r>
              <a:rPr lang="ru-RU" b="1" dirty="0" smtClean="0">
                <a:latin typeface="Times New Roman" pitchFamily="18" charset="0"/>
                <a:cs typeface="Times New Roman" pitchFamily="18" charset="0"/>
              </a:rPr>
              <a:t>Исполнение расходной части бюджета за 2019 год</a:t>
            </a:r>
            <a:endParaRPr lang="ru-RU" b="1" dirty="0">
              <a:latin typeface="Times New Roman" pitchFamily="18" charset="0"/>
              <a:cs typeface="Times New Roman" pitchFamily="18" charset="0"/>
            </a:endParaRPr>
          </a:p>
        </p:txBody>
      </p:sp>
      <p:sp>
        <p:nvSpPr>
          <p:cNvPr id="3" name="Скругленный прямоугольник 2"/>
          <p:cNvSpPr/>
          <p:nvPr/>
        </p:nvSpPr>
        <p:spPr>
          <a:xfrm>
            <a:off x="683568" y="1916832"/>
            <a:ext cx="7704856" cy="2808312"/>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ru-RU"/>
          </a:p>
        </p:txBody>
      </p:sp>
      <p:sp>
        <p:nvSpPr>
          <p:cNvPr id="28676" name="TextBox 3"/>
          <p:cNvSpPr txBox="1">
            <a:spLocks noChangeArrowheads="1"/>
          </p:cNvSpPr>
          <p:nvPr/>
        </p:nvSpPr>
        <p:spPr bwMode="auto">
          <a:xfrm>
            <a:off x="971550" y="2060575"/>
            <a:ext cx="7129463" cy="2400300"/>
          </a:xfrm>
          <a:prstGeom prst="rect">
            <a:avLst/>
          </a:prstGeom>
          <a:noFill/>
          <a:ln w="9525">
            <a:noFill/>
            <a:miter lim="800000"/>
            <a:headEnd/>
            <a:tailEnd/>
          </a:ln>
        </p:spPr>
        <p:txBody>
          <a:bodyPr>
            <a:spAutoFit/>
          </a:bodyPr>
          <a:lstStyle/>
          <a:p>
            <a:pPr algn="ctr"/>
            <a:r>
              <a:rPr lang="ru-RU" sz="3600" b="1">
                <a:solidFill>
                  <a:schemeClr val="bg1"/>
                </a:solidFill>
                <a:latin typeface="Times New Roman" pitchFamily="18" charset="0"/>
                <a:cs typeface="Times New Roman" pitchFamily="18" charset="0"/>
              </a:rPr>
              <a:t>Расходная часть бюджета выполнена на  </a:t>
            </a:r>
            <a:r>
              <a:rPr lang="ru-RU" sz="3800" b="1">
                <a:solidFill>
                  <a:schemeClr val="bg1"/>
                </a:solidFill>
                <a:latin typeface="Times New Roman" pitchFamily="18" charset="0"/>
                <a:cs typeface="Times New Roman" pitchFamily="18" charset="0"/>
              </a:rPr>
              <a:t>82%</a:t>
            </a:r>
            <a:r>
              <a:rPr lang="ru-RU" sz="3600" b="1">
                <a:solidFill>
                  <a:schemeClr val="bg1"/>
                </a:solidFill>
                <a:latin typeface="Times New Roman" pitchFamily="18" charset="0"/>
                <a:cs typeface="Times New Roman" pitchFamily="18" charset="0"/>
              </a:rPr>
              <a:t> при плане  </a:t>
            </a:r>
            <a:r>
              <a:rPr lang="ru-RU" sz="3800" b="1">
                <a:solidFill>
                  <a:schemeClr val="bg1"/>
                </a:solidFill>
                <a:latin typeface="Times New Roman" pitchFamily="18" charset="0"/>
                <a:cs typeface="Times New Roman" pitchFamily="18" charset="0"/>
              </a:rPr>
              <a:t>63 946,7 </a:t>
            </a:r>
            <a:r>
              <a:rPr lang="ru-RU" sz="3600" b="1">
                <a:solidFill>
                  <a:schemeClr val="bg1"/>
                </a:solidFill>
                <a:latin typeface="Times New Roman" pitchFamily="18" charset="0"/>
                <a:cs typeface="Times New Roman" pitchFamily="18" charset="0"/>
              </a:rPr>
              <a:t>тыс. руб. расходы составили </a:t>
            </a:r>
            <a:r>
              <a:rPr lang="ru-RU" sz="3800" b="1">
                <a:solidFill>
                  <a:schemeClr val="bg1"/>
                </a:solidFill>
                <a:latin typeface="Times New Roman" pitchFamily="18" charset="0"/>
                <a:cs typeface="Times New Roman" pitchFamily="18" charset="0"/>
              </a:rPr>
              <a:t>52 183,4 </a:t>
            </a:r>
            <a:r>
              <a:rPr lang="ru-RU" sz="3600" b="1">
                <a:solidFill>
                  <a:schemeClr val="bg1"/>
                </a:solidFill>
                <a:latin typeface="Times New Roman" pitchFamily="18" charset="0"/>
                <a:cs typeface="Times New Roman" pitchFamily="18" charset="0"/>
              </a:rPr>
              <a:t>тыс. руб.</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539750" y="333375"/>
            <a:ext cx="8143875" cy="2862263"/>
          </a:xfrm>
          <a:prstGeom prst="rect">
            <a:avLst/>
          </a:prstGeom>
          <a:noFill/>
          <a:ln w="9525">
            <a:noFill/>
            <a:miter lim="800000"/>
            <a:headEnd/>
            <a:tailEnd/>
          </a:ln>
        </p:spPr>
        <p:txBody>
          <a:bodyPr>
            <a:spAutoFit/>
          </a:bodyPr>
          <a:lstStyle/>
          <a:p>
            <a:pPr algn="ctr"/>
            <a:r>
              <a:rPr lang="ru-RU" sz="3600" b="1" i="1">
                <a:latin typeface="Times New Roman" pitchFamily="18" charset="0"/>
                <a:cs typeface="Times New Roman" pitchFamily="18" charset="0"/>
              </a:rPr>
              <a:t>Главная цель органов местного самоуправления – улучшение качества жизни местного сообщества и увеличение его вклада в развитие всей страны</a:t>
            </a:r>
          </a:p>
        </p:txBody>
      </p:sp>
      <p:pic>
        <p:nvPicPr>
          <p:cNvPr id="13315" name="Picture 2"/>
          <p:cNvPicPr>
            <a:picLocks noChangeAspect="1" noChangeArrowheads="1"/>
          </p:cNvPicPr>
          <p:nvPr/>
        </p:nvPicPr>
        <p:blipFill>
          <a:blip r:embed="rId2" cstate="print"/>
          <a:srcRect/>
          <a:stretch>
            <a:fillRect/>
          </a:stretch>
        </p:blipFill>
        <p:spPr bwMode="auto">
          <a:xfrm>
            <a:off x="2195513" y="3213100"/>
            <a:ext cx="4533900"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4500563" y="476250"/>
            <a:ext cx="4103687" cy="13684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9699" name="TextBox 2"/>
          <p:cNvSpPr txBox="1">
            <a:spLocks noChangeArrowheads="1"/>
          </p:cNvSpPr>
          <p:nvPr/>
        </p:nvSpPr>
        <p:spPr bwMode="auto">
          <a:xfrm>
            <a:off x="4787900" y="476250"/>
            <a:ext cx="3529013" cy="1385888"/>
          </a:xfrm>
          <a:prstGeom prst="rect">
            <a:avLst/>
          </a:prstGeom>
          <a:noFill/>
          <a:ln w="9525">
            <a:noFill/>
            <a:miter lim="800000"/>
            <a:headEnd/>
            <a:tailEnd/>
          </a:ln>
        </p:spPr>
        <p:txBody>
          <a:bodyPr>
            <a:spAutoFit/>
          </a:bodyPr>
          <a:lstStyle/>
          <a:p>
            <a:pPr algn="ctr"/>
            <a:r>
              <a:rPr lang="ru-RU" sz="2800" b="1">
                <a:latin typeface="Times New Roman" pitchFamily="18" charset="0"/>
                <a:cs typeface="Times New Roman" pitchFamily="18" charset="0"/>
              </a:rPr>
              <a:t>Экономия</a:t>
            </a:r>
          </a:p>
          <a:p>
            <a:pPr algn="ctr"/>
            <a:r>
              <a:rPr lang="ru-RU" sz="2800" b="1">
                <a:latin typeface="Times New Roman" pitchFamily="18" charset="0"/>
                <a:cs typeface="Times New Roman" pitchFamily="18" charset="0"/>
              </a:rPr>
              <a:t>бюджетных средств</a:t>
            </a:r>
          </a:p>
          <a:p>
            <a:pPr algn="ctr"/>
            <a:r>
              <a:rPr lang="ru-RU" sz="2800" b="1">
                <a:latin typeface="Times New Roman" pitchFamily="18" charset="0"/>
                <a:cs typeface="Times New Roman" pitchFamily="18" charset="0"/>
              </a:rPr>
              <a:t>за 2019 год</a:t>
            </a:r>
          </a:p>
        </p:txBody>
      </p:sp>
      <p:pic>
        <p:nvPicPr>
          <p:cNvPr id="29700" name="Picture 2"/>
          <p:cNvPicPr>
            <a:picLocks noChangeAspect="1" noChangeArrowheads="1"/>
          </p:cNvPicPr>
          <p:nvPr/>
        </p:nvPicPr>
        <p:blipFill>
          <a:blip r:embed="rId2" cstate="print"/>
          <a:srcRect/>
          <a:stretch>
            <a:fillRect/>
          </a:stretch>
        </p:blipFill>
        <p:spPr bwMode="auto">
          <a:xfrm>
            <a:off x="468313" y="549275"/>
            <a:ext cx="3714750" cy="1228725"/>
          </a:xfrm>
          <a:prstGeom prst="rect">
            <a:avLst/>
          </a:prstGeom>
          <a:noFill/>
          <a:ln w="9525">
            <a:noFill/>
            <a:miter lim="800000"/>
            <a:headEnd/>
            <a:tailEnd/>
          </a:ln>
        </p:spPr>
      </p:pic>
      <p:graphicFrame>
        <p:nvGraphicFramePr>
          <p:cNvPr id="5" name="Таблица 4"/>
          <p:cNvGraphicFramePr>
            <a:graphicFrameLocks noGrp="1"/>
          </p:cNvGraphicFramePr>
          <p:nvPr/>
        </p:nvGraphicFramePr>
        <p:xfrm>
          <a:off x="468313" y="2349500"/>
          <a:ext cx="8136904" cy="1836792"/>
        </p:xfrm>
        <a:graphic>
          <a:graphicData uri="http://schemas.openxmlformats.org/drawingml/2006/table">
            <a:tbl>
              <a:tblPr firstRow="1" bandRow="1">
                <a:tableStyleId>{5C22544A-7EE6-4342-B048-85BDC9FD1C3A}</a:tableStyleId>
              </a:tblPr>
              <a:tblGrid>
                <a:gridCol w="2034226"/>
                <a:gridCol w="2034226"/>
                <a:gridCol w="2034226"/>
                <a:gridCol w="2034226"/>
              </a:tblGrid>
              <a:tr h="648072">
                <a:tc>
                  <a:txBody>
                    <a:bodyPr/>
                    <a:lstStyle/>
                    <a:p>
                      <a:pPr algn="ctr"/>
                      <a:r>
                        <a:rPr lang="ru-RU" dirty="0" smtClean="0"/>
                        <a:t>Количество закупок, где определены поставщики, ед.</a:t>
                      </a:r>
                      <a:endParaRPr lang="ru-RU" dirty="0"/>
                    </a:p>
                  </a:txBody>
                  <a:tcPr/>
                </a:tc>
                <a:tc>
                  <a:txBody>
                    <a:bodyPr/>
                    <a:lstStyle/>
                    <a:p>
                      <a:pPr algn="ctr"/>
                      <a:r>
                        <a:rPr lang="ru-RU" dirty="0" smtClean="0"/>
                        <a:t>Начальная максимальная</a:t>
                      </a:r>
                      <a:r>
                        <a:rPr lang="ru-RU" baseline="0" dirty="0" smtClean="0"/>
                        <a:t> цена контрактов, тыс. руб.</a:t>
                      </a:r>
                      <a:endParaRPr lang="ru-RU" dirty="0"/>
                    </a:p>
                  </a:txBody>
                  <a:tcPr/>
                </a:tc>
                <a:tc>
                  <a:txBody>
                    <a:bodyPr/>
                    <a:lstStyle/>
                    <a:p>
                      <a:pPr algn="ctr"/>
                      <a:r>
                        <a:rPr lang="ru-RU" dirty="0" smtClean="0"/>
                        <a:t>Цена контрактов, тыс. руб.</a:t>
                      </a:r>
                      <a:endParaRPr lang="ru-RU" dirty="0"/>
                    </a:p>
                  </a:txBody>
                  <a:tcPr/>
                </a:tc>
                <a:tc>
                  <a:txBody>
                    <a:bodyPr/>
                    <a:lstStyle/>
                    <a:p>
                      <a:pPr algn="ctr"/>
                      <a:r>
                        <a:rPr lang="ru-RU" dirty="0" smtClean="0"/>
                        <a:t>Экономия,</a:t>
                      </a:r>
                      <a:endParaRPr lang="ru-RU" baseline="0" dirty="0" smtClean="0"/>
                    </a:p>
                    <a:p>
                      <a:pPr algn="ctr"/>
                      <a:r>
                        <a:rPr lang="ru-RU" baseline="0" dirty="0" smtClean="0"/>
                        <a:t>тыс. руб.</a:t>
                      </a:r>
                      <a:endParaRPr lang="ru-RU" dirty="0"/>
                    </a:p>
                  </a:txBody>
                  <a:tcPr/>
                </a:tc>
              </a:tr>
              <a:tr h="648072">
                <a:tc>
                  <a:txBody>
                    <a:bodyPr/>
                    <a:lstStyle/>
                    <a:p>
                      <a:pPr algn="ctr"/>
                      <a:r>
                        <a:rPr lang="ru-RU" b="1" dirty="0" smtClean="0"/>
                        <a:t>7</a:t>
                      </a:r>
                      <a:endParaRPr lang="ru-RU" b="1" dirty="0"/>
                    </a:p>
                  </a:txBody>
                  <a:tcPr/>
                </a:tc>
                <a:tc>
                  <a:txBody>
                    <a:bodyPr/>
                    <a:lstStyle/>
                    <a:p>
                      <a:pPr algn="ctr"/>
                      <a:r>
                        <a:rPr lang="ru-RU" b="1" dirty="0" smtClean="0"/>
                        <a:t>21 504,5</a:t>
                      </a:r>
                      <a:endParaRPr lang="ru-RU" b="1" dirty="0"/>
                    </a:p>
                  </a:txBody>
                  <a:tcPr/>
                </a:tc>
                <a:tc>
                  <a:txBody>
                    <a:bodyPr/>
                    <a:lstStyle/>
                    <a:p>
                      <a:pPr algn="ctr"/>
                      <a:r>
                        <a:rPr lang="ru-RU" b="1" dirty="0" smtClean="0"/>
                        <a:t>21 395,0</a:t>
                      </a:r>
                      <a:endParaRPr lang="ru-RU" b="1" dirty="0"/>
                    </a:p>
                  </a:txBody>
                  <a:tcPr/>
                </a:tc>
                <a:tc>
                  <a:txBody>
                    <a:bodyPr/>
                    <a:lstStyle/>
                    <a:p>
                      <a:pPr algn="ctr"/>
                      <a:r>
                        <a:rPr lang="ru-RU" b="1" dirty="0" smtClean="0"/>
                        <a:t>109,5</a:t>
                      </a:r>
                      <a:endParaRPr lang="ru-RU" b="1" dirty="0"/>
                    </a:p>
                  </a:txBody>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8812088" cy="838200"/>
          </a:xfrm>
        </p:spPr>
        <p:txBody>
          <a:bodyPr>
            <a:noAutofit/>
          </a:bodyPr>
          <a:lstStyle/>
          <a:p>
            <a:pPr algn="ctr" eaLnBrk="1" fontAlgn="auto" hangingPunct="1">
              <a:spcAft>
                <a:spcPts val="0"/>
              </a:spcAft>
              <a:defRPr/>
            </a:pPr>
            <a:r>
              <a:rPr lang="ru-RU" sz="3200" b="1" dirty="0" smtClean="0">
                <a:latin typeface="Times New Roman" pitchFamily="18" charset="0"/>
                <a:cs typeface="Times New Roman" pitchFamily="18" charset="0"/>
              </a:rPr>
              <a:t>СТРУКТУРА РАСХОДОВ БЮДЖЕТА</a:t>
            </a:r>
            <a:br>
              <a:rPr lang="ru-RU" sz="3200" b="1"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ЗА 2019 ГОД</a:t>
            </a:r>
            <a:endParaRPr lang="ru-RU" sz="3200" b="1" dirty="0">
              <a:latin typeface="Times New Roman" pitchFamily="18" charset="0"/>
              <a:cs typeface="Times New Roman" pitchFamily="18" charset="0"/>
            </a:endParaRPr>
          </a:p>
        </p:txBody>
      </p:sp>
      <p:graphicFrame>
        <p:nvGraphicFramePr>
          <p:cNvPr id="14" name="Содержимое 13"/>
          <p:cNvGraphicFramePr>
            <a:graphicFrameLocks noGrp="1"/>
          </p:cNvGraphicFramePr>
          <p:nvPr>
            <p:ph idx="1"/>
          </p:nvPr>
        </p:nvGraphicFramePr>
        <p:xfrm>
          <a:off x="304800" y="1554163"/>
          <a:ext cx="86868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1"/>
          <p:cNvSpPr txBox="1">
            <a:spLocks noChangeArrowheads="1"/>
          </p:cNvSpPr>
          <p:nvPr/>
        </p:nvSpPr>
        <p:spPr bwMode="auto">
          <a:xfrm>
            <a:off x="395288" y="260350"/>
            <a:ext cx="8280400" cy="646113"/>
          </a:xfrm>
          <a:prstGeom prst="rect">
            <a:avLst/>
          </a:prstGeom>
          <a:noFill/>
          <a:ln w="9525">
            <a:noFill/>
            <a:miter lim="800000"/>
            <a:headEnd/>
            <a:tailEnd/>
          </a:ln>
        </p:spPr>
        <p:txBody>
          <a:bodyPr>
            <a:spAutoFit/>
          </a:bodyPr>
          <a:lstStyle/>
          <a:p>
            <a:pPr algn="ctr"/>
            <a:r>
              <a:rPr lang="ru-RU" sz="3600" b="1" i="1">
                <a:latin typeface="Times New Roman" pitchFamily="18" charset="0"/>
                <a:cs typeface="Times New Roman" pitchFamily="18" charset="0"/>
              </a:rPr>
              <a:t>ОСНОВНЫЕ РАЗДЕЛЫ РАСХОДОВ</a:t>
            </a:r>
          </a:p>
        </p:txBody>
      </p:sp>
      <p:graphicFrame>
        <p:nvGraphicFramePr>
          <p:cNvPr id="3" name="Таблица 2"/>
          <p:cNvGraphicFramePr>
            <a:graphicFrameLocks noGrp="1"/>
          </p:cNvGraphicFramePr>
          <p:nvPr/>
        </p:nvGraphicFramePr>
        <p:xfrm>
          <a:off x="468313" y="1397000"/>
          <a:ext cx="8280920" cy="4952174"/>
        </p:xfrm>
        <a:graphic>
          <a:graphicData uri="http://schemas.openxmlformats.org/drawingml/2006/table">
            <a:tbl>
              <a:tblPr firstRow="1" bandRow="1">
                <a:tableStyleId>{5C22544A-7EE6-4342-B048-85BDC9FD1C3A}</a:tableStyleId>
              </a:tblPr>
              <a:tblGrid>
                <a:gridCol w="5616624"/>
                <a:gridCol w="2664296"/>
              </a:tblGrid>
              <a:tr h="787426">
                <a:tc>
                  <a:txBody>
                    <a:bodyPr/>
                    <a:lstStyle/>
                    <a:p>
                      <a:pPr algn="ctr"/>
                      <a:r>
                        <a:rPr lang="ru-RU" dirty="0" smtClean="0"/>
                        <a:t>Наименование</a:t>
                      </a:r>
                      <a:endParaRPr lang="ru-RU" dirty="0"/>
                    </a:p>
                  </a:txBody>
                  <a:tcPr/>
                </a:tc>
                <a:tc>
                  <a:txBody>
                    <a:bodyPr/>
                    <a:lstStyle/>
                    <a:p>
                      <a:pPr algn="ctr"/>
                      <a:r>
                        <a:rPr lang="ru-RU" dirty="0" smtClean="0"/>
                        <a:t>Фактические расходы, тыс. руб.</a:t>
                      </a:r>
                      <a:endParaRPr lang="ru-RU" dirty="0"/>
                    </a:p>
                  </a:txBody>
                  <a:tcPr/>
                </a:tc>
              </a:tr>
              <a:tr h="456207">
                <a:tc>
                  <a:txBody>
                    <a:bodyPr/>
                    <a:lstStyle/>
                    <a:p>
                      <a:r>
                        <a:rPr lang="ru-RU" b="1" dirty="0" smtClean="0"/>
                        <a:t>Расходы бюджета – всего</a:t>
                      </a:r>
                    </a:p>
                    <a:p>
                      <a:r>
                        <a:rPr lang="ru-RU" dirty="0" smtClean="0"/>
                        <a:t>в том числе</a:t>
                      </a:r>
                      <a:endParaRPr lang="ru-RU" dirty="0"/>
                    </a:p>
                  </a:txBody>
                  <a:tcPr/>
                </a:tc>
                <a:tc>
                  <a:txBody>
                    <a:bodyPr/>
                    <a:lstStyle/>
                    <a:p>
                      <a:pPr algn="ctr"/>
                      <a:endParaRPr lang="ru-RU" b="1" dirty="0"/>
                    </a:p>
                  </a:txBody>
                  <a:tcPr/>
                </a:tc>
              </a:tr>
              <a:tr h="456207">
                <a:tc>
                  <a:txBody>
                    <a:bodyPr/>
                    <a:lstStyle/>
                    <a:p>
                      <a:r>
                        <a:rPr lang="ru-RU" smtClean="0"/>
                        <a:t>ОБЩЕГОСУДАРСТВЕННЫЕ ВОПРОСЫ</a:t>
                      </a:r>
                      <a:endParaRPr lang="ru-RU" dirty="0"/>
                    </a:p>
                  </a:txBody>
                  <a:tcPr/>
                </a:tc>
                <a:tc>
                  <a:txBody>
                    <a:bodyPr/>
                    <a:lstStyle/>
                    <a:p>
                      <a:pPr algn="ctr"/>
                      <a:endParaRPr lang="ru-RU" dirty="0"/>
                    </a:p>
                  </a:txBody>
                  <a:tcPr/>
                </a:tc>
              </a:tr>
              <a:tr h="456207">
                <a:tc>
                  <a:txBody>
                    <a:bodyPr/>
                    <a:lstStyle/>
                    <a:p>
                      <a:r>
                        <a:rPr lang="ru-RU" dirty="0" smtClean="0"/>
                        <a:t>НАЦИОНАЛЬНАЯ ОБОРОНА</a:t>
                      </a:r>
                      <a:endParaRPr lang="ru-RU" dirty="0"/>
                    </a:p>
                  </a:txBody>
                  <a:tcPr/>
                </a:tc>
                <a:tc>
                  <a:txBody>
                    <a:bodyPr/>
                    <a:lstStyle/>
                    <a:p>
                      <a:pPr algn="ctr"/>
                      <a:endParaRPr lang="ru-RU" dirty="0"/>
                    </a:p>
                  </a:txBody>
                  <a:tcPr/>
                </a:tc>
              </a:tr>
              <a:tr h="787426">
                <a:tc>
                  <a:txBody>
                    <a:bodyPr/>
                    <a:lstStyle/>
                    <a:p>
                      <a:r>
                        <a:rPr lang="ru-RU" dirty="0" smtClean="0"/>
                        <a:t>НАЦИОНАЛЬНАЯ БЕЗОПАСНОСТЬ И ПРАВООХРАНИТЕЛЬНАЯ ДЕЯТЕЛЬНОСТЬ</a:t>
                      </a:r>
                      <a:endParaRPr lang="ru-RU" dirty="0"/>
                    </a:p>
                  </a:txBody>
                  <a:tcPr/>
                </a:tc>
                <a:tc>
                  <a:txBody>
                    <a:bodyPr/>
                    <a:lstStyle/>
                    <a:p>
                      <a:pPr algn="ctr"/>
                      <a:endParaRPr lang="ru-RU" dirty="0"/>
                    </a:p>
                  </a:txBody>
                  <a:tcPr/>
                </a:tc>
              </a:tr>
              <a:tr h="456207">
                <a:tc>
                  <a:txBody>
                    <a:bodyPr/>
                    <a:lstStyle/>
                    <a:p>
                      <a:r>
                        <a:rPr lang="ru-RU" dirty="0" smtClean="0"/>
                        <a:t>НАЦИОНАЛЬНАЯ ЭКОНОМИКА</a:t>
                      </a:r>
                      <a:endParaRPr lang="ru-RU" dirty="0"/>
                    </a:p>
                  </a:txBody>
                  <a:tcPr/>
                </a:tc>
                <a:tc>
                  <a:txBody>
                    <a:bodyPr/>
                    <a:lstStyle/>
                    <a:p>
                      <a:pPr algn="ctr"/>
                      <a:endParaRPr lang="ru-RU" dirty="0"/>
                    </a:p>
                  </a:txBody>
                  <a:tcPr/>
                </a:tc>
              </a:tr>
              <a:tr h="456207">
                <a:tc>
                  <a:txBody>
                    <a:bodyPr/>
                    <a:lstStyle/>
                    <a:p>
                      <a:r>
                        <a:rPr lang="ru-RU" dirty="0" smtClean="0"/>
                        <a:t>ЖИЛИЩНО-КОММУНАЛЬНОЕ ХОЗЯЙСТВО</a:t>
                      </a:r>
                      <a:endParaRPr lang="ru-RU" dirty="0"/>
                    </a:p>
                  </a:txBody>
                  <a:tcPr/>
                </a:tc>
                <a:tc>
                  <a:txBody>
                    <a:bodyPr/>
                    <a:lstStyle/>
                    <a:p>
                      <a:pPr algn="ctr"/>
                      <a:endParaRPr lang="ru-RU" dirty="0"/>
                    </a:p>
                  </a:txBody>
                  <a:tcPr/>
                </a:tc>
              </a:tr>
              <a:tr h="456207">
                <a:tc>
                  <a:txBody>
                    <a:bodyPr/>
                    <a:lstStyle/>
                    <a:p>
                      <a:r>
                        <a:rPr lang="ru-RU" dirty="0" smtClean="0"/>
                        <a:t>КУЛЬТУРА</a:t>
                      </a:r>
                      <a:endParaRPr lang="ru-RU" dirty="0"/>
                    </a:p>
                  </a:txBody>
                  <a:tcPr/>
                </a:tc>
                <a:tc>
                  <a:txBody>
                    <a:bodyPr/>
                    <a:lstStyle/>
                    <a:p>
                      <a:pPr algn="ctr"/>
                      <a:endParaRPr lang="ru-RU" dirty="0"/>
                    </a:p>
                  </a:txBody>
                  <a:tcPr/>
                </a:tc>
              </a:tr>
              <a:tr h="456207">
                <a:tc>
                  <a:txBody>
                    <a:bodyPr/>
                    <a:lstStyle/>
                    <a:p>
                      <a:r>
                        <a:rPr lang="ru-RU" dirty="0" smtClean="0"/>
                        <a:t>СОЦИАЛЬНАЯ ПОЛИТИКА</a:t>
                      </a:r>
                      <a:endParaRPr lang="ru-RU" dirty="0"/>
                    </a:p>
                  </a:txBody>
                  <a:tcPr/>
                </a:tc>
                <a:tc>
                  <a:txBody>
                    <a:bodyPr/>
                    <a:lstStyle/>
                    <a:p>
                      <a:pPr algn="ctr"/>
                      <a:endParaRPr lang="ru-RU" dirty="0"/>
                    </a:p>
                  </a:txBody>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idx="4294967295"/>
          </p:nvPr>
        </p:nvSpPr>
        <p:spPr>
          <a:xfrm>
            <a:off x="251520" y="0"/>
            <a:ext cx="8686800" cy="1441450"/>
          </a:xfrm>
        </p:spPr>
        <p:txBody>
          <a:bodyPr/>
          <a:lstStyle/>
          <a:p>
            <a:pPr algn="ctr" eaLnBrk="1" fontAlgn="auto" hangingPunct="1">
              <a:spcAft>
                <a:spcPts val="0"/>
              </a:spcAft>
              <a:defRPr/>
            </a:pPr>
            <a:r>
              <a:rPr lang="ru-RU" sz="2400" b="1" dirty="0" smtClean="0">
                <a:latin typeface="Times New Roman" pitchFamily="18" charset="0"/>
                <a:cs typeface="Times New Roman" pitchFamily="18" charset="0"/>
              </a:rPr>
              <a:t>РАСХОДЫ МО МШИНСКОГО СЕЛЬСКОГО ПОСЕЛЕНИЯ ПО ПРОГРАММНОЙ И НЕПРОГРАММНОЙ ДЕЯТЕЛЬНОСТИ</a:t>
            </a:r>
            <a:endParaRPr lang="ru-RU" sz="2400" b="1" dirty="0">
              <a:latin typeface="Times New Roman" pitchFamily="18" charset="0"/>
              <a:cs typeface="Times New Roman" pitchFamily="18" charset="0"/>
            </a:endParaRPr>
          </a:p>
        </p:txBody>
      </p:sp>
      <p:graphicFrame>
        <p:nvGraphicFramePr>
          <p:cNvPr id="5" name="Содержимое 4"/>
          <p:cNvGraphicFramePr>
            <a:graphicFrameLocks noGrp="1"/>
          </p:cNvGraphicFramePr>
          <p:nvPr>
            <p:ph idx="4294967295"/>
          </p:nvPr>
        </p:nvGraphicFramePr>
        <p:xfrm>
          <a:off x="179512" y="1556792"/>
          <a:ext cx="86868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2"/>
          <p:cNvSpPr txBox="1">
            <a:spLocks/>
          </p:cNvSpPr>
          <p:nvPr/>
        </p:nvSpPr>
        <p:spPr>
          <a:xfrm>
            <a:off x="323528" y="260648"/>
            <a:ext cx="8534400" cy="1184176"/>
          </a:xfrm>
          <a:prstGeom prst="rect">
            <a:avLst/>
          </a:prstGeom>
        </p:spPr>
        <p:txBody>
          <a:bodyPr/>
          <a:lstStyle/>
          <a:p>
            <a:pPr algn="ctr" fontAlgn="auto">
              <a:spcAft>
                <a:spcPts val="0"/>
              </a:spcAft>
              <a:defRPr/>
            </a:pPr>
            <a:r>
              <a:rPr lang="ru-RU" sz="2400" cap="all" dirty="0">
                <a:solidFill>
                  <a:srgbClr val="7030A0"/>
                </a:solidFill>
                <a:effectLst>
                  <a:reflection blurRad="12700" stA="48000" endA="300" endPos="55000" dir="5400000" sy="-90000" algn="bl" rotWithShape="0"/>
                </a:effectLst>
                <a:latin typeface="Arial Black" pitchFamily="34" charset="0"/>
                <a:ea typeface="+mj-ea"/>
                <a:cs typeface="+mj-cs"/>
              </a:rPr>
              <a:t>Муниципальная программа</a:t>
            </a:r>
            <a:br>
              <a:rPr lang="ru-RU" sz="2400" cap="all" dirty="0">
                <a:solidFill>
                  <a:srgbClr val="7030A0"/>
                </a:solidFill>
                <a:effectLst>
                  <a:reflection blurRad="12700" stA="48000" endA="300" endPos="55000" dir="5400000" sy="-90000" algn="bl" rotWithShape="0"/>
                </a:effectLst>
                <a:latin typeface="Arial Black" pitchFamily="34" charset="0"/>
                <a:ea typeface="+mj-ea"/>
                <a:cs typeface="+mj-cs"/>
              </a:rPr>
            </a:br>
            <a:r>
              <a:rPr lang="ru-RU" sz="2800" cap="all" dirty="0">
                <a:solidFill>
                  <a:srgbClr val="7030A0"/>
                </a:solidFill>
                <a:effectLst>
                  <a:reflection blurRad="12700" stA="48000" endA="300" endPos="55000" dir="5400000" sy="-90000" algn="bl" rotWithShape="0"/>
                </a:effectLst>
                <a:latin typeface="Arial Black" pitchFamily="34" charset="0"/>
                <a:ea typeface="+mj-ea"/>
                <a:cs typeface="+mj-cs"/>
              </a:rPr>
              <a:t>«Устойчивое развитие территории Мшинского сельского поселения»</a:t>
            </a:r>
            <a:endParaRPr lang="ru-RU" sz="2800" cap="all" dirty="0">
              <a:solidFill>
                <a:srgbClr val="7030A0"/>
              </a:solidFill>
              <a:effectLst>
                <a:reflection blurRad="12700" stA="48000" endA="300" endPos="55000" dir="5400000" sy="-90000" algn="bl" rotWithShape="0"/>
              </a:effectLst>
              <a:latin typeface="+mj-lt"/>
              <a:ea typeface="+mj-ea"/>
              <a:cs typeface="+mj-cs"/>
            </a:endParaRPr>
          </a:p>
        </p:txBody>
      </p:sp>
      <p:graphicFrame>
        <p:nvGraphicFramePr>
          <p:cNvPr id="3" name="Объект 3"/>
          <p:cNvGraphicFramePr>
            <a:graphicFrameLocks noGrp="1"/>
          </p:cNvGraphicFramePr>
          <p:nvPr/>
        </p:nvGraphicFramePr>
        <p:xfrm>
          <a:off x="468313" y="1700213"/>
          <a:ext cx="8351837" cy="4972050"/>
        </p:xfrm>
        <a:graphic>
          <a:graphicData uri="http://schemas.openxmlformats.org/drawingml/2006/table">
            <a:tbl>
              <a:tblPr/>
              <a:tblGrid>
                <a:gridCol w="4175125"/>
                <a:gridCol w="1512887"/>
                <a:gridCol w="1462088"/>
                <a:gridCol w="1201737"/>
              </a:tblGrid>
              <a:tr h="9207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FFFFFF"/>
                          </a:solidFill>
                          <a:effectLst/>
                          <a:latin typeface="Calibri" pitchFamily="34" charset="0"/>
                          <a:cs typeface="Arial" charset="0"/>
                        </a:rPr>
                        <a:t>Наименование подпрограммы</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FF"/>
                          </a:solidFill>
                          <a:effectLst/>
                          <a:latin typeface="Calibri" pitchFamily="34" charset="0"/>
                          <a:cs typeface="Arial" charset="0"/>
                        </a:rPr>
                        <a:t>Плановые значения, тыс. руб.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FF"/>
                          </a:solidFill>
                          <a:effectLst/>
                          <a:latin typeface="Calibri" pitchFamily="34" charset="0"/>
                          <a:cs typeface="Arial" charset="0"/>
                        </a:rPr>
                        <a:t>Фактическое исполнение, тыс. руб.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FF"/>
                          </a:solidFill>
                          <a:effectLst/>
                          <a:latin typeface="Calibri" pitchFamily="34" charset="0"/>
                          <a:cs typeface="Arial" charset="0"/>
                        </a:rPr>
                        <a:t>% исполне-ния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920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Calibri" pitchFamily="34" charset="0"/>
                          <a:cs typeface="Arial" charset="0"/>
                        </a:rPr>
                        <a:t>1.1. Развитие культуры, физической культуры и спорта в Мшинском СП ЛМР, в том числе кап. ремонт здания СДЦ</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000000"/>
                          </a:solidFill>
                          <a:effectLst/>
                          <a:latin typeface="Calibri" pitchFamily="34" charset="0"/>
                          <a:cs typeface="Arial" charset="0"/>
                        </a:rPr>
                        <a:t>19 724,9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C87D0E"/>
                          </a:solidFill>
                          <a:effectLst/>
                          <a:latin typeface="Calibri" pitchFamily="34" charset="0"/>
                          <a:cs typeface="Arial" charset="0"/>
                        </a:rPr>
                        <a:t>19563,6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C87D0E"/>
                          </a:solidFill>
                          <a:effectLst/>
                          <a:latin typeface="Calibri" pitchFamily="34" charset="0"/>
                          <a:cs typeface="Arial" charset="0"/>
                        </a:rPr>
                        <a:t>99%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tr>
              <a:tr h="920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Calibri" pitchFamily="34" charset="0"/>
                          <a:cs typeface="Arial" charset="0"/>
                        </a:rPr>
                        <a:t>1.2. Обеспечение устойчивого функционирования ЖКХ в Мшинском СП</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F0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000000"/>
                          </a:solidFill>
                          <a:effectLst/>
                          <a:latin typeface="Calibri" pitchFamily="34" charset="0"/>
                          <a:cs typeface="Arial" charset="0"/>
                        </a:rPr>
                        <a:t>15 173,9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F0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C87D0E"/>
                          </a:solidFill>
                          <a:effectLst/>
                          <a:latin typeface="Calibri" pitchFamily="34" charset="0"/>
                          <a:cs typeface="Arial" charset="0"/>
                        </a:rPr>
                        <a:t>5 664,0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F0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C87D0E"/>
                          </a:solidFill>
                          <a:effectLst/>
                          <a:latin typeface="Calibri" pitchFamily="34" charset="0"/>
                          <a:cs typeface="Arial" charset="0"/>
                        </a:rPr>
                        <a:t>37%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F0E8"/>
                    </a:solidFill>
                  </a:tcPr>
                </a:tc>
              </a:tr>
              <a:tr h="920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Calibri" pitchFamily="34" charset="0"/>
                          <a:cs typeface="Arial" charset="0"/>
                        </a:rPr>
                        <a:t>1.3. Развитие автомобильных дорог в Мшинском СП Лужского муниципального района</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000000"/>
                          </a:solidFill>
                          <a:effectLst/>
                          <a:latin typeface="Calibri" pitchFamily="34" charset="0"/>
                          <a:cs typeface="Arial" charset="0"/>
                        </a:rPr>
                        <a:t>6 703,7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C87D0E"/>
                          </a:solidFill>
                          <a:effectLst/>
                          <a:latin typeface="Calibri" pitchFamily="34" charset="0"/>
                          <a:cs typeface="Arial" charset="0"/>
                        </a:rPr>
                        <a:t>5 613,3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C87D0E"/>
                          </a:solidFill>
                          <a:effectLst/>
                          <a:latin typeface="Calibri" pitchFamily="34" charset="0"/>
                          <a:cs typeface="Arial" charset="0"/>
                        </a:rPr>
                        <a:t>84%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tr>
              <a:tr h="644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Calibri" pitchFamily="34" charset="0"/>
                          <a:cs typeface="Arial" charset="0"/>
                        </a:rPr>
                        <a:t>1.4. Безопасность Мшинского СП Лужского муниципального района</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F0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000000"/>
                          </a:solidFill>
                          <a:effectLst/>
                          <a:latin typeface="Calibri" pitchFamily="34" charset="0"/>
                          <a:cs typeface="Arial" charset="0"/>
                        </a:rPr>
                        <a:t>494,0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F0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C87D0E"/>
                          </a:solidFill>
                          <a:effectLst/>
                          <a:latin typeface="Calibri" pitchFamily="34" charset="0"/>
                          <a:cs typeface="Arial" charset="0"/>
                        </a:rPr>
                        <a:t>493,3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F0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C87D0E"/>
                          </a:solidFill>
                          <a:effectLst/>
                          <a:latin typeface="Calibri" pitchFamily="34" charset="0"/>
                          <a:cs typeface="Arial" charset="0"/>
                        </a:rPr>
                        <a:t>99,9%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F0E8"/>
                    </a:solidFill>
                  </a:tcPr>
                </a:tc>
              </a:tr>
              <a:tr h="644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Calibri" pitchFamily="34" charset="0"/>
                          <a:cs typeface="Arial" charset="0"/>
                        </a:rPr>
                        <a:t>1.5. Развитие части территорий Мшинского сельского поселения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000000"/>
                          </a:solidFill>
                          <a:effectLst/>
                          <a:latin typeface="Calibri" pitchFamily="34" charset="0"/>
                          <a:cs typeface="Arial" charset="0"/>
                        </a:rPr>
                        <a:t>2 166,0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C87D0E"/>
                          </a:solidFill>
                          <a:effectLst/>
                          <a:latin typeface="Calibri" pitchFamily="34" charset="0"/>
                          <a:cs typeface="Arial" charset="0"/>
                        </a:rPr>
                        <a:t>2 138,9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C87D0E"/>
                          </a:solidFill>
                          <a:effectLst/>
                          <a:latin typeface="Calibri" pitchFamily="34" charset="0"/>
                          <a:cs typeface="Arial" charset="0"/>
                        </a:rPr>
                        <a:t>98,7%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одержимое 5"/>
          <p:cNvGraphicFramePr>
            <a:graphicFrameLocks noGrp="1"/>
          </p:cNvGraphicFramePr>
          <p:nvPr/>
        </p:nvGraphicFramePr>
        <p:xfrm>
          <a:off x="395288" y="1773238"/>
          <a:ext cx="8424862" cy="2380615"/>
        </p:xfrm>
        <a:graphic>
          <a:graphicData uri="http://schemas.openxmlformats.org/drawingml/2006/table">
            <a:tbl>
              <a:tblPr/>
              <a:tblGrid>
                <a:gridCol w="4151312"/>
                <a:gridCol w="1557338"/>
                <a:gridCol w="1555750"/>
                <a:gridCol w="1160462"/>
              </a:tblGrid>
              <a:tr h="10699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FFFFFF"/>
                          </a:solidFill>
                          <a:effectLst/>
                          <a:latin typeface="Franklin Gothic Book" pitchFamily="34" charset="0"/>
                          <a:cs typeface="Arial" charset="0"/>
                        </a:rPr>
                        <a:t>Наименование подпрограммы</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FF"/>
                          </a:solidFill>
                          <a:effectLst/>
                          <a:latin typeface="Calibri" pitchFamily="34" charset="0"/>
                          <a:cs typeface="Arial" charset="0"/>
                        </a:rPr>
                        <a:t>Плановые значения, тыс. руб.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FF"/>
                          </a:solidFill>
                          <a:effectLst/>
                          <a:latin typeface="Calibri" pitchFamily="34" charset="0"/>
                          <a:cs typeface="Arial" charset="0"/>
                        </a:rPr>
                        <a:t>Фактическое исполнение, тыс. руб.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FF"/>
                          </a:solidFill>
                          <a:effectLst/>
                          <a:latin typeface="Calibri" pitchFamily="34" charset="0"/>
                          <a:cs typeface="Arial" charset="0"/>
                        </a:rPr>
                        <a:t>% исполне-ния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911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Calibri" pitchFamily="34" charset="0"/>
                          <a:cs typeface="Arial" charset="0"/>
                        </a:rPr>
                        <a:t>1.7 Развитие муниципальной службы в администрации Мшинского сельского поселения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000000"/>
                          </a:solidFill>
                          <a:effectLst/>
                          <a:latin typeface="Calibri" pitchFamily="34" charset="0"/>
                          <a:cs typeface="Arial" charset="0"/>
                        </a:rPr>
                        <a:t>95,5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C87D0E"/>
                          </a:solidFill>
                          <a:effectLst/>
                          <a:latin typeface="Calibri" pitchFamily="34" charset="0"/>
                          <a:cs typeface="Arial" charset="0"/>
                        </a:rPr>
                        <a:t>41,5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C87D0E"/>
                          </a:solidFill>
                          <a:effectLst/>
                          <a:latin typeface="Calibri" pitchFamily="34" charset="0"/>
                          <a:cs typeface="Arial" charset="0"/>
                        </a:rPr>
                        <a:t>43%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tr>
              <a:tr h="3952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smtClean="0">
                          <a:ln>
                            <a:noFill/>
                          </a:ln>
                          <a:solidFill>
                            <a:srgbClr val="000000"/>
                          </a:solidFill>
                          <a:effectLst/>
                          <a:latin typeface="Calibri" pitchFamily="34" charset="0"/>
                          <a:cs typeface="Arial" charset="0"/>
                        </a:rPr>
                        <a:t>ИТОГО ПО ПРОГРАММЕ: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F0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000000"/>
                          </a:solidFill>
                          <a:effectLst/>
                          <a:latin typeface="Calibri" pitchFamily="34" charset="0"/>
                          <a:cs typeface="Arial" charset="0"/>
                        </a:rPr>
                        <a:t>44 358,0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F0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C87D0E"/>
                          </a:solidFill>
                          <a:effectLst/>
                          <a:latin typeface="Calibri" pitchFamily="34" charset="0"/>
                          <a:cs typeface="Arial" charset="0"/>
                        </a:rPr>
                        <a:t>33 514,5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F0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C87D0E"/>
                          </a:solidFill>
                          <a:effectLst/>
                          <a:latin typeface="Calibri" pitchFamily="34" charset="0"/>
                          <a:cs typeface="Arial" charset="0"/>
                        </a:rPr>
                        <a:t>76%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F0E8"/>
                    </a:solidFill>
                  </a:tcPr>
                </a:tc>
              </a:tr>
            </a:tbl>
          </a:graphicData>
        </a:graphic>
      </p:graphicFrame>
      <p:sp>
        <p:nvSpPr>
          <p:cNvPr id="3" name="Заголовок 2"/>
          <p:cNvSpPr txBox="1">
            <a:spLocks/>
          </p:cNvSpPr>
          <p:nvPr/>
        </p:nvSpPr>
        <p:spPr>
          <a:xfrm>
            <a:off x="323528" y="260648"/>
            <a:ext cx="8534400" cy="1184176"/>
          </a:xfrm>
          <a:prstGeom prst="rect">
            <a:avLst/>
          </a:prstGeom>
        </p:spPr>
        <p:txBody>
          <a:bodyPr/>
          <a:lstStyle/>
          <a:p>
            <a:pPr algn="ctr" fontAlgn="auto">
              <a:spcAft>
                <a:spcPts val="0"/>
              </a:spcAft>
              <a:defRPr/>
            </a:pPr>
            <a:r>
              <a:rPr lang="ru-RU" sz="2400" cap="all">
                <a:solidFill>
                  <a:srgbClr val="7030A0"/>
                </a:solidFill>
                <a:effectLst>
                  <a:reflection blurRad="12700" stA="48000" endA="300" endPos="55000" dir="5400000" sy="-90000" algn="bl" rotWithShape="0"/>
                </a:effectLst>
                <a:latin typeface="Arial Black" pitchFamily="34" charset="0"/>
                <a:ea typeface="+mj-ea"/>
                <a:cs typeface="+mj-cs"/>
              </a:rPr>
              <a:t>Муниципальная программа</a:t>
            </a:r>
            <a:br>
              <a:rPr lang="ru-RU" sz="2400" cap="all">
                <a:solidFill>
                  <a:srgbClr val="7030A0"/>
                </a:solidFill>
                <a:effectLst>
                  <a:reflection blurRad="12700" stA="48000" endA="300" endPos="55000" dir="5400000" sy="-90000" algn="bl" rotWithShape="0"/>
                </a:effectLst>
                <a:latin typeface="Arial Black" pitchFamily="34" charset="0"/>
                <a:ea typeface="+mj-ea"/>
                <a:cs typeface="+mj-cs"/>
              </a:rPr>
            </a:br>
            <a:r>
              <a:rPr lang="ru-RU" sz="2800" cap="all">
                <a:solidFill>
                  <a:srgbClr val="7030A0"/>
                </a:solidFill>
                <a:effectLst>
                  <a:reflection blurRad="12700" stA="48000" endA="300" endPos="55000" dir="5400000" sy="-90000" algn="bl" rotWithShape="0"/>
                </a:effectLst>
                <a:latin typeface="Arial Black" pitchFamily="34" charset="0"/>
                <a:ea typeface="+mj-ea"/>
                <a:cs typeface="+mj-cs"/>
              </a:rPr>
              <a:t>«Устойчивое развитие территории Мшинского сельского поселения»</a:t>
            </a:r>
            <a:endParaRPr lang="ru-RU" sz="2800" cap="all" dirty="0">
              <a:solidFill>
                <a:srgbClr val="7030A0"/>
              </a:solidFill>
              <a:effectLst>
                <a:reflection blurRad="12700" stA="48000" endA="300" endPos="55000" dir="5400000" sy="-90000" algn="bl" rotWithShape="0"/>
              </a:effectLst>
              <a:latin typeface="+mj-lt"/>
              <a:ea typeface="+mj-ea"/>
              <a:cs typeface="+mj-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1"/>
          <p:cNvSpPr txBox="1">
            <a:spLocks noChangeArrowheads="1"/>
          </p:cNvSpPr>
          <p:nvPr/>
        </p:nvSpPr>
        <p:spPr bwMode="auto">
          <a:xfrm>
            <a:off x="323850" y="188913"/>
            <a:ext cx="8569325" cy="646112"/>
          </a:xfrm>
          <a:prstGeom prst="rect">
            <a:avLst/>
          </a:prstGeom>
          <a:noFill/>
          <a:ln w="9525">
            <a:noFill/>
            <a:miter lim="800000"/>
            <a:headEnd/>
            <a:tailEnd/>
          </a:ln>
        </p:spPr>
        <p:txBody>
          <a:bodyPr>
            <a:spAutoFit/>
          </a:bodyPr>
          <a:lstStyle/>
          <a:p>
            <a:pPr algn="ctr"/>
            <a:r>
              <a:rPr lang="ru-RU" b="1" u="sng">
                <a:latin typeface="Times New Roman" pitchFamily="18" charset="0"/>
                <a:cs typeface="Times New Roman" pitchFamily="18" charset="0"/>
              </a:rPr>
              <a:t>ПОДПРОГРАММА</a:t>
            </a:r>
            <a:r>
              <a:rPr lang="ru-RU" b="1">
                <a:latin typeface="Times New Roman" pitchFamily="18" charset="0"/>
                <a:cs typeface="Times New Roman" pitchFamily="18" charset="0"/>
              </a:rPr>
              <a:t>  «Обеспечение устойчивого функционирования жилищно-коммунального хозяйства в Мшинском сельском поселении</a:t>
            </a:r>
          </a:p>
        </p:txBody>
      </p:sp>
      <p:sp>
        <p:nvSpPr>
          <p:cNvPr id="35843" name="TextBox 2"/>
          <p:cNvSpPr txBox="1">
            <a:spLocks noChangeArrowheads="1"/>
          </p:cNvSpPr>
          <p:nvPr/>
        </p:nvSpPr>
        <p:spPr bwMode="auto">
          <a:xfrm>
            <a:off x="468313" y="981075"/>
            <a:ext cx="8424862" cy="2754313"/>
          </a:xfrm>
          <a:prstGeom prst="rect">
            <a:avLst/>
          </a:prstGeom>
          <a:noFill/>
          <a:ln w="9525">
            <a:noFill/>
            <a:miter lim="800000"/>
            <a:headEnd/>
            <a:tailEnd/>
          </a:ln>
        </p:spPr>
        <p:txBody>
          <a:bodyPr>
            <a:spAutoFit/>
          </a:bodyPr>
          <a:lstStyle/>
          <a:p>
            <a:pPr algn="just"/>
            <a:r>
              <a:rPr lang="ru-RU" b="1">
                <a:latin typeface="Times New Roman" pitchFamily="18" charset="0"/>
                <a:cs typeface="Times New Roman" pitchFamily="18" charset="0"/>
              </a:rPr>
              <a:t>Основное мероприятие "Мероприятия по подготовке объектов теплоснабжения к отопительному сезону на территории Мшинское сельского поселения«</a:t>
            </a:r>
          </a:p>
          <a:p>
            <a:pPr algn="just"/>
            <a:r>
              <a:rPr lang="ru-RU" b="1" u="sng">
                <a:latin typeface="Times New Roman" pitchFamily="18" charset="0"/>
                <a:cs typeface="Times New Roman" pitchFamily="18" charset="0"/>
              </a:rPr>
              <a:t>Расходы на мероприятия по подготовке объектов теплоснабжения к отопительному сезону</a:t>
            </a:r>
            <a:r>
              <a:rPr lang="ru-RU">
                <a:latin typeface="Times New Roman" pitchFamily="18" charset="0"/>
                <a:cs typeface="Times New Roman" pitchFamily="18" charset="0"/>
              </a:rPr>
              <a:t> исполнены в размере 99,6 тыс.руб. (план  100,0 тыс.руб.). Произведены работы на внутренних коробах, наружному борову в котельной пос. Мшинская.</a:t>
            </a:r>
          </a:p>
          <a:p>
            <a:pPr algn="just"/>
            <a:endParaRPr lang="ru-RU" sz="1100">
              <a:latin typeface="Times New Roman" pitchFamily="18" charset="0"/>
              <a:cs typeface="Times New Roman" pitchFamily="18" charset="0"/>
            </a:endParaRPr>
          </a:p>
          <a:p>
            <a:pPr algn="just"/>
            <a:r>
              <a:rPr lang="ru-RU" b="1" u="sng">
                <a:latin typeface="Times New Roman" pitchFamily="18" charset="0"/>
                <a:cs typeface="Times New Roman" pitchFamily="18" charset="0"/>
              </a:rPr>
              <a:t>Расходы на мероприятия по ремонту систем теплоснабжения.</a:t>
            </a:r>
          </a:p>
          <a:p>
            <a:pPr algn="just"/>
            <a:r>
              <a:rPr lang="ru-RU">
                <a:latin typeface="Times New Roman" pitchFamily="18" charset="0"/>
                <a:cs typeface="Times New Roman" pitchFamily="18" charset="0"/>
              </a:rPr>
              <a:t>В 2019 году израсходовано 83,4тыс. руб. (план 84,0 тыс.руб.)</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1"/>
          <p:cNvSpPr txBox="1">
            <a:spLocks noChangeArrowheads="1"/>
          </p:cNvSpPr>
          <p:nvPr/>
        </p:nvSpPr>
        <p:spPr bwMode="auto">
          <a:xfrm>
            <a:off x="611188" y="188913"/>
            <a:ext cx="7993062" cy="1016000"/>
          </a:xfrm>
          <a:prstGeom prst="rect">
            <a:avLst/>
          </a:prstGeom>
          <a:noFill/>
          <a:ln w="9525">
            <a:noFill/>
            <a:miter lim="800000"/>
            <a:headEnd/>
            <a:tailEnd/>
          </a:ln>
        </p:spPr>
        <p:txBody>
          <a:bodyPr>
            <a:spAutoFit/>
          </a:bodyPr>
          <a:lstStyle/>
          <a:p>
            <a:pPr algn="ctr"/>
            <a:r>
              <a:rPr lang="ru-RU" sz="2000">
                <a:latin typeface="Franklin Gothic Book" pitchFamily="34" charset="0"/>
              </a:rPr>
              <a:t> </a:t>
            </a:r>
            <a:r>
              <a:rPr lang="ru-RU" sz="2000" b="1" u="sng">
                <a:latin typeface="Times New Roman" pitchFamily="18" charset="0"/>
                <a:cs typeface="Times New Roman" pitchFamily="18" charset="0"/>
              </a:rPr>
              <a:t>ПОДПРОГРАММА</a:t>
            </a:r>
            <a:r>
              <a:rPr lang="ru-RU" sz="2000" b="1">
                <a:latin typeface="Times New Roman" pitchFamily="18" charset="0"/>
                <a:cs typeface="Times New Roman" pitchFamily="18" charset="0"/>
              </a:rPr>
              <a:t>  «Обеспечение устойчивого функционирования жилищно-коммунального хозяйства в Мшинском сельском поселении</a:t>
            </a:r>
            <a:endParaRPr lang="ru-RU" sz="2000">
              <a:latin typeface="Franklin Gothic Book" pitchFamily="34" charset="0"/>
            </a:endParaRPr>
          </a:p>
        </p:txBody>
      </p:sp>
      <p:sp>
        <p:nvSpPr>
          <p:cNvPr id="36867" name="TextBox 2"/>
          <p:cNvSpPr txBox="1">
            <a:spLocks noChangeArrowheads="1"/>
          </p:cNvSpPr>
          <p:nvPr/>
        </p:nvSpPr>
        <p:spPr bwMode="auto">
          <a:xfrm>
            <a:off x="323850" y="1412875"/>
            <a:ext cx="8351838" cy="2031325"/>
          </a:xfrm>
          <a:prstGeom prst="rect">
            <a:avLst/>
          </a:prstGeom>
          <a:noFill/>
          <a:ln w="9525">
            <a:noFill/>
            <a:miter lim="800000"/>
            <a:headEnd/>
            <a:tailEnd/>
          </a:ln>
        </p:spPr>
        <p:txBody>
          <a:bodyPr>
            <a:spAutoFit/>
          </a:bodyPr>
          <a:lstStyle/>
          <a:p>
            <a:pPr algn="just">
              <a:defRPr/>
            </a:pPr>
            <a:r>
              <a:rPr lang="ru-RU" b="1" dirty="0">
                <a:latin typeface="Times New Roman" pitchFamily="18" charset="0"/>
                <a:cs typeface="Times New Roman" pitchFamily="18" charset="0"/>
              </a:rPr>
              <a:t>Расходы на обеспечение участия в мероприятиях по газификации поселений в сумме </a:t>
            </a:r>
            <a:r>
              <a:rPr lang="ru-RU" b="1" u="sng" dirty="0">
                <a:latin typeface="Times New Roman" pitchFamily="18" charset="0"/>
                <a:cs typeface="Times New Roman" pitchFamily="18" charset="0"/>
              </a:rPr>
              <a:t>9 248,2 тыс. руб.</a:t>
            </a:r>
            <a:r>
              <a:rPr lang="ru-RU" b="1" dirty="0">
                <a:latin typeface="Times New Roman" pitchFamily="18" charset="0"/>
                <a:cs typeface="Times New Roman" pitchFamily="18" charset="0"/>
              </a:rPr>
              <a:t> , исполнено на сумму 331,5 тыс.руб. Выполнение работ по МК по объекту «Внутрипоселковый распределительный газопровод в п.Мшинская Мшинского СП» продлены на 2020 год в связи с необходимостью разработки проекта планировки территории и проекта межевания территории (по требованию комитета градостроительной политики Ленинградской области)</a:t>
            </a:r>
            <a:endParaRPr lang="ru-RU" strike="sngStrike" dirty="0">
              <a:solidFill>
                <a:srgbClr val="92D050"/>
              </a:solidFill>
              <a:latin typeface="Times New Roman" pitchFamily="18" charset="0"/>
              <a:cs typeface="Times New Roman" pitchFamily="18" charset="0"/>
            </a:endParaRPr>
          </a:p>
        </p:txBody>
      </p:sp>
      <p:pic>
        <p:nvPicPr>
          <p:cNvPr id="36868" name="Picture 2"/>
          <p:cNvPicPr>
            <a:picLocks noChangeAspect="1" noChangeArrowheads="1"/>
          </p:cNvPicPr>
          <p:nvPr/>
        </p:nvPicPr>
        <p:blipFill>
          <a:blip r:embed="rId2" cstate="print"/>
          <a:srcRect/>
          <a:stretch>
            <a:fillRect/>
          </a:stretch>
        </p:blipFill>
        <p:spPr bwMode="auto">
          <a:xfrm>
            <a:off x="1908175" y="3860800"/>
            <a:ext cx="5688013" cy="2736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1"/>
          <p:cNvSpPr txBox="1">
            <a:spLocks noChangeArrowheads="1"/>
          </p:cNvSpPr>
          <p:nvPr/>
        </p:nvSpPr>
        <p:spPr bwMode="auto">
          <a:xfrm>
            <a:off x="611188" y="188913"/>
            <a:ext cx="7993062" cy="646112"/>
          </a:xfrm>
          <a:prstGeom prst="rect">
            <a:avLst/>
          </a:prstGeom>
          <a:noFill/>
          <a:ln w="9525">
            <a:noFill/>
            <a:miter lim="800000"/>
            <a:headEnd/>
            <a:tailEnd/>
          </a:ln>
        </p:spPr>
        <p:txBody>
          <a:bodyPr>
            <a:spAutoFit/>
          </a:bodyPr>
          <a:lstStyle/>
          <a:p>
            <a:pPr algn="ctr"/>
            <a:r>
              <a:rPr lang="ru-RU">
                <a:latin typeface="Franklin Gothic Book" pitchFamily="34" charset="0"/>
              </a:rPr>
              <a:t> </a:t>
            </a:r>
            <a:r>
              <a:rPr lang="ru-RU" b="1" u="sng">
                <a:latin typeface="Times New Roman" pitchFamily="18" charset="0"/>
                <a:cs typeface="Times New Roman" pitchFamily="18" charset="0"/>
              </a:rPr>
              <a:t>ПОДПРОГРАММА</a:t>
            </a:r>
            <a:r>
              <a:rPr lang="ru-RU" b="1">
                <a:latin typeface="Times New Roman" pitchFamily="18" charset="0"/>
                <a:cs typeface="Times New Roman" pitchFamily="18" charset="0"/>
              </a:rPr>
              <a:t>  «Обеспечение устойчивого функционирования жилищно-коммунального хозяйства в Мшинском сельском поселении</a:t>
            </a:r>
            <a:endParaRPr lang="ru-RU">
              <a:latin typeface="Franklin Gothic Book" pitchFamily="34" charset="0"/>
            </a:endParaRPr>
          </a:p>
        </p:txBody>
      </p:sp>
      <p:sp>
        <p:nvSpPr>
          <p:cNvPr id="37891" name="TextBox 2"/>
          <p:cNvSpPr txBox="1">
            <a:spLocks noChangeArrowheads="1"/>
          </p:cNvSpPr>
          <p:nvPr/>
        </p:nvSpPr>
        <p:spPr bwMode="auto">
          <a:xfrm>
            <a:off x="250825" y="981075"/>
            <a:ext cx="8642350" cy="3354388"/>
          </a:xfrm>
          <a:prstGeom prst="rect">
            <a:avLst/>
          </a:prstGeom>
          <a:noFill/>
          <a:ln w="9525">
            <a:noFill/>
            <a:miter lim="800000"/>
            <a:headEnd/>
            <a:tailEnd/>
          </a:ln>
        </p:spPr>
        <p:txBody>
          <a:bodyPr>
            <a:spAutoFit/>
          </a:bodyPr>
          <a:lstStyle/>
          <a:p>
            <a:pPr algn="just"/>
            <a:r>
              <a:rPr lang="ru-RU" sz="1600" b="1">
                <a:latin typeface="Times New Roman" pitchFamily="18" charset="0"/>
                <a:cs typeface="Times New Roman" pitchFamily="18" charset="0"/>
              </a:rPr>
              <a:t>Расходы на бюджетные инвестиции в объекты капитального строительства объектов газификации :</a:t>
            </a:r>
            <a:endParaRPr lang="ru-RU" sz="1600">
              <a:latin typeface="Times New Roman" pitchFamily="18" charset="0"/>
              <a:cs typeface="Times New Roman" pitchFamily="18" charset="0"/>
            </a:endParaRPr>
          </a:p>
          <a:p>
            <a:pPr algn="just"/>
            <a:r>
              <a:rPr lang="ru-RU" sz="1500">
                <a:latin typeface="Times New Roman" pitchFamily="18" charset="0"/>
                <a:cs typeface="Times New Roman" pitchFamily="18" charset="0"/>
              </a:rPr>
              <a:t>В рамках подпрограммы  «Газификация Ленинградской области» государственной программы «Обеспечение устойчивого функционирования и развития коммунальной и инженерной инфраструктуры и повышения энергоэффективности в Ленинградской области» заключено соглашение с комитетом ТЭК Ленинградской области на получение субсидии на строительство объекта «Межпоселковый газопровод до п. Мшинская». В 2018 году в результате проведения электронного аукциона заключен муниципальный контракт с ООО «МЕЖРЕГИОНТЕПЛОСТРОЙ». На настоящее время произведена разбивка трассы газопровода, подготовлена территория строительства на земельных участках, являющихся собственностью муниципального образования Мшинское СП, уложено в траншею 1 578,0 п.м газопроводных труб. Выполнены работы на сумму </a:t>
            </a:r>
            <a:r>
              <a:rPr lang="ru-RU" sz="1500" b="1" u="sng">
                <a:latin typeface="Times New Roman" pitchFamily="18" charset="0"/>
                <a:cs typeface="Times New Roman" pitchFamily="18" charset="0"/>
              </a:rPr>
              <a:t>3 082,4 тыс. руб.</a:t>
            </a:r>
            <a:r>
              <a:rPr lang="ru-RU" sz="1500">
                <a:latin typeface="Times New Roman" pitchFamily="18" charset="0"/>
                <a:cs typeface="Times New Roman" pitchFamily="18" charset="0"/>
              </a:rPr>
              <a:t>, в том числе средства областного бюджета  </a:t>
            </a:r>
            <a:r>
              <a:rPr lang="ru-RU" sz="1500" b="1" u="sng">
                <a:latin typeface="Times New Roman" pitchFamily="18" charset="0"/>
                <a:cs typeface="Times New Roman" pitchFamily="18" charset="0"/>
              </a:rPr>
              <a:t>2 908,5 тыс. руб., </a:t>
            </a:r>
            <a:r>
              <a:rPr lang="ru-RU" sz="1500">
                <a:latin typeface="Times New Roman" pitchFamily="18" charset="0"/>
                <a:cs typeface="Times New Roman" pitchFamily="18" charset="0"/>
              </a:rPr>
              <a:t>средств местного бюджета </a:t>
            </a:r>
            <a:r>
              <a:rPr lang="ru-RU" sz="1500" b="1" u="sng">
                <a:latin typeface="Times New Roman" pitchFamily="18" charset="0"/>
                <a:cs typeface="Times New Roman" pitchFamily="18" charset="0"/>
              </a:rPr>
              <a:t>173,8 тыс. руб.</a:t>
            </a:r>
          </a:p>
          <a:p>
            <a:pPr algn="just"/>
            <a:r>
              <a:rPr lang="ru-RU" sz="1500">
                <a:latin typeface="Times New Roman" pitchFamily="18" charset="0"/>
                <a:cs typeface="Times New Roman" pitchFamily="18" charset="0"/>
              </a:rPr>
              <a:t>В 2020 году планируется окончание работ по строительству объекта «Межпоселковый газопровод до п. Мшинская» </a:t>
            </a:r>
            <a:endParaRPr lang="ru-RU" sz="1500">
              <a:latin typeface="Franklin Gothic Book" pitchFamily="34" charset="0"/>
            </a:endParaRPr>
          </a:p>
        </p:txBody>
      </p:sp>
      <p:pic>
        <p:nvPicPr>
          <p:cNvPr id="37892" name="Рисунок 3" descr="прокладка трубопровода газ 26.11.2018.JPG"/>
          <p:cNvPicPr>
            <a:picLocks noChangeAspect="1"/>
          </p:cNvPicPr>
          <p:nvPr/>
        </p:nvPicPr>
        <p:blipFill>
          <a:blip r:embed="rId2" cstate="print"/>
          <a:srcRect/>
          <a:stretch>
            <a:fillRect/>
          </a:stretch>
        </p:blipFill>
        <p:spPr bwMode="auto">
          <a:xfrm>
            <a:off x="4716463" y="4581525"/>
            <a:ext cx="1490662" cy="1989138"/>
          </a:xfrm>
          <a:prstGeom prst="rect">
            <a:avLst/>
          </a:prstGeom>
          <a:noFill/>
          <a:ln w="9525">
            <a:noFill/>
            <a:miter lim="800000"/>
            <a:headEnd/>
            <a:tailEnd/>
          </a:ln>
        </p:spPr>
      </p:pic>
      <p:pic>
        <p:nvPicPr>
          <p:cNvPr id="37893" name="Рисунок 4" descr="прокладка трубопровода газ 26.11.2018 (2).JPG"/>
          <p:cNvPicPr>
            <a:picLocks noChangeAspect="1"/>
          </p:cNvPicPr>
          <p:nvPr/>
        </p:nvPicPr>
        <p:blipFill>
          <a:blip r:embed="rId3" cstate="print"/>
          <a:srcRect/>
          <a:stretch>
            <a:fillRect/>
          </a:stretch>
        </p:blipFill>
        <p:spPr bwMode="auto">
          <a:xfrm>
            <a:off x="6516688" y="4652963"/>
            <a:ext cx="2371725" cy="1779587"/>
          </a:xfrm>
          <a:prstGeom prst="rect">
            <a:avLst/>
          </a:prstGeom>
          <a:noFill/>
          <a:ln w="9525">
            <a:noFill/>
            <a:miter lim="800000"/>
            <a:headEnd/>
            <a:tailEnd/>
          </a:ln>
        </p:spPr>
      </p:pic>
      <p:pic>
        <p:nvPicPr>
          <p:cNvPr id="37894" name="Рисунок 5" descr="вынос оси трассы газопровода 15.08.2018г. (3).JPG"/>
          <p:cNvPicPr>
            <a:picLocks noChangeAspect="1"/>
          </p:cNvPicPr>
          <p:nvPr/>
        </p:nvPicPr>
        <p:blipFill>
          <a:blip r:embed="rId4" cstate="print"/>
          <a:srcRect/>
          <a:stretch>
            <a:fillRect/>
          </a:stretch>
        </p:blipFill>
        <p:spPr bwMode="auto">
          <a:xfrm>
            <a:off x="468313" y="4797425"/>
            <a:ext cx="2090737" cy="1568450"/>
          </a:xfrm>
          <a:prstGeom prst="rect">
            <a:avLst/>
          </a:prstGeom>
          <a:noFill/>
          <a:ln w="9525">
            <a:noFill/>
            <a:miter lim="800000"/>
            <a:headEnd/>
            <a:tailEnd/>
          </a:ln>
        </p:spPr>
      </p:pic>
      <p:pic>
        <p:nvPicPr>
          <p:cNvPr id="37895" name="Рисунок 6" descr="место прохождения газопровода  вдоль регион. дороги Красный Маяк - Пехенец - Киевское шоссе 01.08.2018г. (4).jpg"/>
          <p:cNvPicPr>
            <a:picLocks noChangeAspect="1"/>
          </p:cNvPicPr>
          <p:nvPr/>
        </p:nvPicPr>
        <p:blipFill>
          <a:blip r:embed="rId5" cstate="print"/>
          <a:srcRect/>
          <a:stretch>
            <a:fillRect/>
          </a:stretch>
        </p:blipFill>
        <p:spPr bwMode="auto">
          <a:xfrm>
            <a:off x="2843213" y="4581525"/>
            <a:ext cx="1512887" cy="2016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1"/>
          <p:cNvSpPr txBox="1">
            <a:spLocks noChangeArrowheads="1"/>
          </p:cNvSpPr>
          <p:nvPr/>
        </p:nvSpPr>
        <p:spPr bwMode="auto">
          <a:xfrm>
            <a:off x="250825" y="188913"/>
            <a:ext cx="8713788" cy="708025"/>
          </a:xfrm>
          <a:prstGeom prst="rect">
            <a:avLst/>
          </a:prstGeom>
          <a:noFill/>
          <a:ln w="9525">
            <a:noFill/>
            <a:miter lim="800000"/>
            <a:headEnd/>
            <a:tailEnd/>
          </a:ln>
        </p:spPr>
        <p:txBody>
          <a:bodyPr>
            <a:spAutoFit/>
          </a:bodyPr>
          <a:lstStyle/>
          <a:p>
            <a:pPr algn="ctr"/>
            <a:r>
              <a:rPr lang="ru-RU" sz="2000" b="1" u="sng">
                <a:latin typeface="Times New Roman" pitchFamily="18" charset="0"/>
                <a:cs typeface="Times New Roman" pitchFamily="18" charset="0"/>
              </a:rPr>
              <a:t>ПОДПРОГРАММА</a:t>
            </a:r>
            <a:r>
              <a:rPr lang="ru-RU" sz="2000" b="1">
                <a:latin typeface="Times New Roman" pitchFamily="18" charset="0"/>
                <a:cs typeface="Times New Roman" pitchFamily="18" charset="0"/>
              </a:rPr>
              <a:t> «Обеспечение устойчивого функционирования жилищно-коммунального хозяйства в Мшинском сельском поселении</a:t>
            </a:r>
            <a:endParaRPr lang="ru-RU" sz="2000">
              <a:latin typeface="Franklin Gothic Book" pitchFamily="34" charset="0"/>
            </a:endParaRPr>
          </a:p>
        </p:txBody>
      </p:sp>
      <p:sp>
        <p:nvSpPr>
          <p:cNvPr id="38915" name="TextBox 2"/>
          <p:cNvSpPr txBox="1">
            <a:spLocks noChangeArrowheads="1"/>
          </p:cNvSpPr>
          <p:nvPr/>
        </p:nvSpPr>
        <p:spPr bwMode="auto">
          <a:xfrm>
            <a:off x="395288" y="4652963"/>
            <a:ext cx="8640762" cy="1939925"/>
          </a:xfrm>
          <a:prstGeom prst="rect">
            <a:avLst/>
          </a:prstGeom>
          <a:noFill/>
          <a:ln w="9525">
            <a:noFill/>
            <a:miter lim="800000"/>
            <a:headEnd/>
            <a:tailEnd/>
          </a:ln>
        </p:spPr>
        <p:txBody>
          <a:bodyPr>
            <a:spAutoFit/>
          </a:bodyPr>
          <a:lstStyle/>
          <a:p>
            <a:pPr algn="ctr"/>
            <a:r>
              <a:rPr lang="ru-RU">
                <a:latin typeface="Times New Roman" pitchFamily="18" charset="0"/>
                <a:cs typeface="Times New Roman" pitchFamily="18" charset="0"/>
              </a:rPr>
              <a:t>Собственники жилых помещений </a:t>
            </a:r>
            <a:r>
              <a:rPr lang="ru-RU" b="1" i="1" u="sng">
                <a:latin typeface="Times New Roman" pitchFamily="18" charset="0"/>
                <a:cs typeface="Times New Roman" pitchFamily="18" charset="0"/>
              </a:rPr>
              <a:t>ОБЯЗАНЫ</a:t>
            </a:r>
            <a:r>
              <a:rPr lang="ru-RU" b="1" i="1">
                <a:latin typeface="Times New Roman" pitchFamily="18" charset="0"/>
                <a:cs typeface="Times New Roman" pitchFamily="18" charset="0"/>
              </a:rPr>
              <a:t> </a:t>
            </a:r>
            <a:r>
              <a:rPr lang="ru-RU">
                <a:latin typeface="Times New Roman" pitchFamily="18" charset="0"/>
                <a:cs typeface="Times New Roman" pitchFamily="18" charset="0"/>
              </a:rPr>
              <a:t>заключить договор на техническое обслуживание внутриквартирного газового оборудования (ТО ВКГО), уклонение от заключения договора влечет наложение</a:t>
            </a:r>
          </a:p>
          <a:p>
            <a:pPr algn="ctr"/>
            <a:endParaRPr lang="ru-RU" b="1">
              <a:latin typeface="Times New Roman" pitchFamily="18" charset="0"/>
              <a:cs typeface="Times New Roman" pitchFamily="18" charset="0"/>
            </a:endParaRPr>
          </a:p>
          <a:p>
            <a:pPr algn="ctr"/>
            <a:r>
              <a:rPr lang="ru-RU" sz="2400" b="1">
                <a:latin typeface="Times New Roman" pitchFamily="18" charset="0"/>
                <a:cs typeface="Times New Roman" pitchFamily="18" charset="0"/>
              </a:rPr>
              <a:t>АДМИНИСТРАТИВНОГО ШТРАФА НА ГРАЖДАН</a:t>
            </a:r>
          </a:p>
          <a:p>
            <a:pPr algn="ctr"/>
            <a:r>
              <a:rPr lang="ru-RU" sz="2400" b="1">
                <a:latin typeface="Times New Roman" pitchFamily="18" charset="0"/>
                <a:cs typeface="Times New Roman" pitchFamily="18" charset="0"/>
              </a:rPr>
              <a:t>от 10 000 до 30 000 рублей (ст.9.23 КОАП)</a:t>
            </a:r>
            <a:endParaRPr lang="ru-RU" sz="2400" b="1" i="1">
              <a:latin typeface="Times New Roman" pitchFamily="18" charset="0"/>
              <a:cs typeface="Times New Roman" pitchFamily="18" charset="0"/>
            </a:endParaRPr>
          </a:p>
        </p:txBody>
      </p:sp>
      <p:pic>
        <p:nvPicPr>
          <p:cNvPr id="38916" name="Picture 2"/>
          <p:cNvPicPr>
            <a:picLocks noChangeAspect="1" noChangeArrowheads="1"/>
          </p:cNvPicPr>
          <p:nvPr/>
        </p:nvPicPr>
        <p:blipFill>
          <a:blip r:embed="rId2" cstate="print"/>
          <a:srcRect/>
          <a:stretch>
            <a:fillRect/>
          </a:stretch>
        </p:blipFill>
        <p:spPr bwMode="auto">
          <a:xfrm>
            <a:off x="5003800" y="1268413"/>
            <a:ext cx="3889375" cy="2881312"/>
          </a:xfrm>
          <a:prstGeom prst="rect">
            <a:avLst/>
          </a:prstGeom>
          <a:noFill/>
          <a:ln w="9525">
            <a:noFill/>
            <a:miter lim="800000"/>
            <a:headEnd/>
            <a:tailEnd/>
          </a:ln>
        </p:spPr>
      </p:pic>
      <p:sp>
        <p:nvSpPr>
          <p:cNvPr id="38917" name="TextBox 4"/>
          <p:cNvSpPr txBox="1">
            <a:spLocks noChangeArrowheads="1"/>
          </p:cNvSpPr>
          <p:nvPr/>
        </p:nvSpPr>
        <p:spPr bwMode="auto">
          <a:xfrm>
            <a:off x="503238" y="1125538"/>
            <a:ext cx="4284662" cy="1754187"/>
          </a:xfrm>
          <a:prstGeom prst="rect">
            <a:avLst/>
          </a:prstGeom>
          <a:noFill/>
          <a:ln w="9525">
            <a:noFill/>
            <a:miter lim="800000"/>
            <a:headEnd/>
            <a:tailEnd/>
          </a:ln>
        </p:spPr>
        <p:txBody>
          <a:bodyPr>
            <a:spAutoFit/>
          </a:bodyPr>
          <a:lstStyle/>
          <a:p>
            <a:pPr algn="ctr"/>
            <a:r>
              <a:rPr lang="ru-RU">
                <a:latin typeface="Franklin Gothic Book" pitchFamily="34" charset="0"/>
              </a:rPr>
              <a:t> </a:t>
            </a:r>
            <a:r>
              <a:rPr lang="ru-RU" b="1">
                <a:latin typeface="Times New Roman" pitchFamily="18" charset="0"/>
                <a:cs typeface="Times New Roman" pitchFamily="18" charset="0"/>
              </a:rPr>
              <a:t>По газификации многоквартирных жилых домов в газифицированных населенных пунктах</a:t>
            </a:r>
          </a:p>
          <a:p>
            <a:pPr algn="ctr"/>
            <a:r>
              <a:rPr lang="ru-RU" b="1">
                <a:latin typeface="Times New Roman" pitchFamily="18" charset="0"/>
                <a:cs typeface="Times New Roman" pitchFamily="18" charset="0"/>
              </a:rPr>
              <a:t>Начаты работы по строительству газопроводов-вводов в МКД в п.Красный Маяк (д.1,2,3,4).</a:t>
            </a:r>
            <a:endParaRPr lang="ru-RU">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750" y="571500"/>
            <a:ext cx="8135938" cy="4770438"/>
          </a:xfrm>
          <a:prstGeom prst="rect">
            <a:avLst/>
          </a:prstGeom>
          <a:noFill/>
        </p:spPr>
        <p:txBody>
          <a:bodyPr>
            <a:spAutoFit/>
          </a:bodyPr>
          <a:lstStyle/>
          <a:p>
            <a:pPr algn="ctr" fontAlgn="auto">
              <a:spcBef>
                <a:spcPts val="0"/>
              </a:spcBef>
              <a:spcAft>
                <a:spcPts val="0"/>
              </a:spcAft>
              <a:defRPr/>
            </a:pPr>
            <a:r>
              <a:rPr lang="ru-RU" sz="3200" b="1" dirty="0">
                <a:latin typeface="Times New Roman" pitchFamily="18" charset="0"/>
                <a:cs typeface="Times New Roman" pitchFamily="18" charset="0"/>
              </a:rPr>
              <a:t>Задачи органов местного самоуправления</a:t>
            </a:r>
          </a:p>
          <a:p>
            <a:pPr algn="ctr" fontAlgn="auto">
              <a:spcBef>
                <a:spcPts val="0"/>
              </a:spcBef>
              <a:spcAft>
                <a:spcPts val="0"/>
              </a:spcAft>
              <a:defRPr/>
            </a:pPr>
            <a:endParaRPr lang="ru-RU" sz="3200" b="1" dirty="0">
              <a:latin typeface="Times New Roman" pitchFamily="18" charset="0"/>
              <a:cs typeface="Times New Roman" pitchFamily="18" charset="0"/>
            </a:endParaRPr>
          </a:p>
          <a:p>
            <a:pPr marL="457200" indent="-457200" algn="just" fontAlgn="auto">
              <a:spcBef>
                <a:spcPts val="0"/>
              </a:spcBef>
              <a:spcAft>
                <a:spcPts val="0"/>
              </a:spcAft>
              <a:buFontTx/>
              <a:buAutoNum type="arabicPeriod"/>
              <a:defRPr/>
            </a:pPr>
            <a:r>
              <a:rPr lang="ru-RU" sz="2000" dirty="0">
                <a:latin typeface="Times New Roman" pitchFamily="18" charset="0"/>
                <a:cs typeface="Times New Roman" pitchFamily="18" charset="0"/>
              </a:rPr>
              <a:t>Выявление и достижение социальных целей, приоритетов и потребностей проживающего на данной территории населения.</a:t>
            </a:r>
          </a:p>
          <a:p>
            <a:pPr marL="457200" indent="-457200" algn="just" fontAlgn="auto">
              <a:spcBef>
                <a:spcPts val="0"/>
              </a:spcBef>
              <a:spcAft>
                <a:spcPts val="0"/>
              </a:spcAft>
              <a:buFontTx/>
              <a:buAutoNum type="arabicPeriod"/>
              <a:defRPr/>
            </a:pPr>
            <a:r>
              <a:rPr lang="ru-RU" sz="2000" dirty="0">
                <a:latin typeface="Times New Roman" pitchFamily="18" charset="0"/>
                <a:cs typeface="Times New Roman" pitchFamily="18" charset="0"/>
              </a:rPr>
              <a:t>Исполнение государственных полномочий, переданных на уровень поселения.</a:t>
            </a:r>
          </a:p>
          <a:p>
            <a:pPr marL="457200" indent="-457200" algn="just" fontAlgn="auto">
              <a:spcBef>
                <a:spcPts val="0"/>
              </a:spcBef>
              <a:spcAft>
                <a:spcPts val="0"/>
              </a:spcAft>
              <a:buFontTx/>
              <a:buAutoNum type="arabicPeriod"/>
              <a:defRPr/>
            </a:pPr>
            <a:r>
              <a:rPr lang="ru-RU" sz="2000" dirty="0">
                <a:latin typeface="Times New Roman" pitchFamily="18" charset="0"/>
                <a:cs typeface="Times New Roman" pitchFamily="18" charset="0"/>
              </a:rPr>
              <a:t>Обеспечение оказания муниципальных услуг поселению, в количестве и с качеством определенным законодательством.</a:t>
            </a:r>
          </a:p>
          <a:p>
            <a:pPr marL="457200" indent="-457200" algn="just" fontAlgn="auto">
              <a:spcBef>
                <a:spcPts val="0"/>
              </a:spcBef>
              <a:spcAft>
                <a:spcPts val="0"/>
              </a:spcAft>
              <a:buFontTx/>
              <a:buAutoNum type="arabicPeriod"/>
              <a:defRPr/>
            </a:pPr>
            <a:r>
              <a:rPr lang="ru-RU" sz="2000" dirty="0">
                <a:latin typeface="Times New Roman" pitchFamily="18" charset="0"/>
                <a:cs typeface="Times New Roman" pitchFamily="18" charset="0"/>
              </a:rPr>
              <a:t>Укрепление финансово-хозяйственной базы в целях формирования новых устойчивых источников доходов местных бюджетов.</a:t>
            </a:r>
          </a:p>
          <a:p>
            <a:pPr marL="457200" indent="-457200" algn="just" fontAlgn="auto">
              <a:spcBef>
                <a:spcPts val="0"/>
              </a:spcBef>
              <a:spcAft>
                <a:spcPts val="0"/>
              </a:spcAft>
              <a:buFontTx/>
              <a:buAutoNum type="arabicPeriod"/>
              <a:defRPr/>
            </a:pPr>
            <a:r>
              <a:rPr lang="ru-RU" sz="2000" dirty="0">
                <a:latin typeface="Times New Roman" pitchFamily="18" charset="0"/>
                <a:cs typeface="Times New Roman" pitchFamily="18" charset="0"/>
              </a:rPr>
              <a:t>Создание необходимых условий для высокоэффективной деятельности всех предприятий и организаций поселения, независимо от их формы собственности и принадлежности, в целях повышения инвестиционной привлекательности территории.</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p:nvPr/>
        </p:nvSpPr>
        <p:spPr>
          <a:xfrm>
            <a:off x="323850" y="1125538"/>
            <a:ext cx="2952750" cy="15827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9939" name="TextBox 2"/>
          <p:cNvSpPr txBox="1">
            <a:spLocks noChangeArrowheads="1"/>
          </p:cNvSpPr>
          <p:nvPr/>
        </p:nvSpPr>
        <p:spPr bwMode="auto">
          <a:xfrm>
            <a:off x="3276600" y="1052513"/>
            <a:ext cx="5543550" cy="1477962"/>
          </a:xfrm>
          <a:prstGeom prst="rect">
            <a:avLst/>
          </a:prstGeom>
          <a:noFill/>
          <a:ln w="9525">
            <a:noFill/>
            <a:miter lim="800000"/>
            <a:headEnd/>
            <a:tailEnd/>
          </a:ln>
        </p:spPr>
        <p:txBody>
          <a:bodyPr>
            <a:spAutoFit/>
          </a:bodyPr>
          <a:lstStyle/>
          <a:p>
            <a:pPr algn="just"/>
            <a:r>
              <a:rPr lang="ru-RU">
                <a:latin typeface="Times New Roman" pitchFamily="18" charset="0"/>
                <a:cs typeface="Times New Roman" pitchFamily="18" charset="0"/>
              </a:rPr>
              <a:t>На территории МО Мшинское сельское поселение расположено 68 многоквартирных жилых домов, из них 183 квартиры  муниципального жилищного фонда, общая площадь муниципального жилищного фонда составляет    9 463 кв. м.</a:t>
            </a:r>
          </a:p>
        </p:txBody>
      </p:sp>
      <p:sp>
        <p:nvSpPr>
          <p:cNvPr id="39940" name="TextBox 3"/>
          <p:cNvSpPr txBox="1">
            <a:spLocks noChangeArrowheads="1"/>
          </p:cNvSpPr>
          <p:nvPr/>
        </p:nvSpPr>
        <p:spPr bwMode="auto">
          <a:xfrm>
            <a:off x="250825" y="188913"/>
            <a:ext cx="8713788" cy="708025"/>
          </a:xfrm>
          <a:prstGeom prst="rect">
            <a:avLst/>
          </a:prstGeom>
          <a:noFill/>
          <a:ln w="9525">
            <a:noFill/>
            <a:miter lim="800000"/>
            <a:headEnd/>
            <a:tailEnd/>
          </a:ln>
        </p:spPr>
        <p:txBody>
          <a:bodyPr>
            <a:spAutoFit/>
          </a:bodyPr>
          <a:lstStyle/>
          <a:p>
            <a:pPr algn="ctr"/>
            <a:r>
              <a:rPr lang="ru-RU" sz="2000" b="1" u="sng">
                <a:latin typeface="Times New Roman" pitchFamily="18" charset="0"/>
                <a:cs typeface="Times New Roman" pitchFamily="18" charset="0"/>
              </a:rPr>
              <a:t>ПОДПРОГРАММА</a:t>
            </a:r>
            <a:r>
              <a:rPr lang="ru-RU" sz="2000" b="1">
                <a:latin typeface="Times New Roman" pitchFamily="18" charset="0"/>
                <a:cs typeface="Times New Roman" pitchFamily="18" charset="0"/>
              </a:rPr>
              <a:t> «Обеспечение устойчивого функционирования жилищно-коммунального хозяйства в Мшинском сельском поселении</a:t>
            </a:r>
            <a:endParaRPr lang="ru-RU" sz="2000">
              <a:latin typeface="Franklin Gothic Book" pitchFamily="34" charset="0"/>
            </a:endParaRPr>
          </a:p>
        </p:txBody>
      </p:sp>
      <p:sp>
        <p:nvSpPr>
          <p:cNvPr id="39941" name="TextBox 5"/>
          <p:cNvSpPr txBox="1">
            <a:spLocks noChangeArrowheads="1"/>
          </p:cNvSpPr>
          <p:nvPr/>
        </p:nvSpPr>
        <p:spPr bwMode="auto">
          <a:xfrm>
            <a:off x="395288" y="1196975"/>
            <a:ext cx="2808287" cy="1354138"/>
          </a:xfrm>
          <a:prstGeom prst="rect">
            <a:avLst/>
          </a:prstGeom>
          <a:noFill/>
          <a:ln w="9525">
            <a:noFill/>
            <a:miter lim="800000"/>
            <a:headEnd/>
            <a:tailEnd/>
          </a:ln>
        </p:spPr>
        <p:txBody>
          <a:bodyPr>
            <a:spAutoFit/>
          </a:bodyPr>
          <a:lstStyle/>
          <a:p>
            <a:pPr algn="ctr"/>
            <a:r>
              <a:rPr lang="ru-RU" b="1">
                <a:latin typeface="Times New Roman" pitchFamily="18" charset="0"/>
                <a:cs typeface="Times New Roman" pitchFamily="18" charset="0"/>
              </a:rPr>
              <a:t>Расходы на прочие мероприятия в области ЖКХ</a:t>
            </a:r>
          </a:p>
          <a:p>
            <a:pPr algn="ctr"/>
            <a:r>
              <a:rPr lang="ru-RU" sz="2800" b="1">
                <a:latin typeface="Times New Roman" pitchFamily="18" charset="0"/>
                <a:cs typeface="Times New Roman" pitchFamily="18" charset="0"/>
              </a:rPr>
              <a:t>350,695</a:t>
            </a:r>
            <a:r>
              <a:rPr lang="ru-RU" sz="2000" b="1">
                <a:latin typeface="Times New Roman" pitchFamily="18" charset="0"/>
                <a:cs typeface="Times New Roman" pitchFamily="18" charset="0"/>
              </a:rPr>
              <a:t> тыс. руб.</a:t>
            </a:r>
          </a:p>
        </p:txBody>
      </p:sp>
      <p:sp>
        <p:nvSpPr>
          <p:cNvPr id="10" name="Скругленный прямоугольник 9"/>
          <p:cNvSpPr/>
          <p:nvPr/>
        </p:nvSpPr>
        <p:spPr>
          <a:xfrm>
            <a:off x="3203848" y="2564904"/>
            <a:ext cx="5688632" cy="1296144"/>
          </a:xfrm>
          <a:prstGeom prst="roundRect">
            <a:avLst/>
          </a:prstGeom>
        </p:spPr>
        <p:style>
          <a:lnRef idx="1">
            <a:schemeClr val="accent6"/>
          </a:lnRef>
          <a:fillRef idx="3">
            <a:schemeClr val="accent6"/>
          </a:fillRef>
          <a:effectRef idx="2">
            <a:schemeClr val="accent6"/>
          </a:effectRef>
          <a:fontRef idx="minor">
            <a:schemeClr val="lt1"/>
          </a:fontRef>
        </p:style>
        <p:txBody>
          <a:bodyPr anchor="ctr"/>
          <a:lstStyle/>
          <a:p>
            <a:pPr algn="just">
              <a:defRPr/>
            </a:pPr>
            <a:r>
              <a:rPr lang="ru-RU" sz="2400" b="1" dirty="0">
                <a:latin typeface="Times New Roman" pitchFamily="18" charset="0"/>
                <a:cs typeface="Times New Roman" pitchFamily="18" charset="0"/>
              </a:rPr>
              <a:t>350,695</a:t>
            </a:r>
            <a:r>
              <a:rPr lang="ru-RU" b="1" dirty="0">
                <a:solidFill>
                  <a:srgbClr val="FFFFFF"/>
                </a:solidFill>
                <a:latin typeface="Calibri" pitchFamily="34" charset="0"/>
                <a:cs typeface="Arial" charset="0"/>
              </a:rPr>
              <a:t> </a:t>
            </a:r>
            <a:r>
              <a:rPr lang="ru-RU" dirty="0">
                <a:solidFill>
                  <a:srgbClr val="FFFFFF"/>
                </a:solidFill>
                <a:latin typeface="Calibri" pitchFamily="34" charset="0"/>
                <a:cs typeface="Arial" charset="0"/>
              </a:rPr>
              <a:t>– взносы в Фонд капитального ремонта.</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288" y="981075"/>
            <a:ext cx="8424862" cy="2862263"/>
          </a:xfrm>
          <a:prstGeom prst="rect">
            <a:avLst/>
          </a:prstGeom>
          <a:noFill/>
        </p:spPr>
        <p:txBody>
          <a:bodyPr>
            <a:spAutoFit/>
          </a:bodyPr>
          <a:lstStyle/>
          <a:p>
            <a:pPr algn="just" fontAlgn="auto">
              <a:spcBef>
                <a:spcPts val="0"/>
              </a:spcBef>
              <a:spcAft>
                <a:spcPts val="0"/>
              </a:spcAft>
              <a:defRPr/>
            </a:pPr>
            <a:r>
              <a:rPr lang="ru-RU" b="1" dirty="0">
                <a:latin typeface="Times New Roman" pitchFamily="18" charset="0"/>
                <a:cs typeface="Times New Roman" pitchFamily="18" charset="0"/>
              </a:rPr>
              <a:t>Согласно Краткосрочному плану реализации в 2017, 2018, 2019 годах Региональной программы капитального ремонта в 2019 году произведен</a:t>
            </a:r>
            <a:r>
              <a:rPr lang="ru-RU" dirty="0">
                <a:latin typeface="Times New Roman" pitchFamily="18" charset="0"/>
                <a:cs typeface="Times New Roman" pitchFamily="18" charset="0"/>
              </a:rPr>
              <a:t> капитальный ремонт многоквартирных домов, расположенных по адресу д. </a:t>
            </a:r>
            <a:r>
              <a:rPr lang="ru-RU" dirty="0" err="1">
                <a:latin typeface="Times New Roman" pitchFamily="18" charset="0"/>
                <a:cs typeface="Times New Roman" pitchFamily="18" charset="0"/>
              </a:rPr>
              <a:t>Пехенец</a:t>
            </a:r>
            <a:r>
              <a:rPr lang="ru-RU" dirty="0">
                <a:latin typeface="Times New Roman" pitchFamily="18" charset="0"/>
                <a:cs typeface="Times New Roman" pitchFamily="18" charset="0"/>
              </a:rPr>
              <a:t>, ул. Пионерская, д. 26: </a:t>
            </a:r>
          </a:p>
          <a:p>
            <a:pPr algn="just" fontAlgn="auto">
              <a:spcBef>
                <a:spcPts val="0"/>
              </a:spcBef>
              <a:spcAft>
                <a:spcPts val="0"/>
              </a:spcAft>
              <a:defRPr/>
            </a:pPr>
            <a:r>
              <a:rPr lang="ru-RU" dirty="0">
                <a:latin typeface="Times New Roman" pitchFamily="18" charset="0"/>
                <a:cs typeface="Times New Roman" pitchFamily="18" charset="0"/>
              </a:rPr>
              <a:t>- ремонт сетей электроснабжения на сумму 361,6 тыс. руб.,  </a:t>
            </a:r>
          </a:p>
          <a:p>
            <a:pPr algn="just" fontAlgn="auto">
              <a:spcBef>
                <a:spcPts val="0"/>
              </a:spcBef>
              <a:spcAft>
                <a:spcPts val="0"/>
              </a:spcAft>
              <a:defRPr/>
            </a:pPr>
            <a:r>
              <a:rPr lang="ru-RU" dirty="0">
                <a:latin typeface="Times New Roman" pitchFamily="18" charset="0"/>
                <a:cs typeface="Times New Roman" pitchFamily="18" charset="0"/>
              </a:rPr>
              <a:t>- ремонт крыши 630 кв.м. на </a:t>
            </a:r>
            <a:r>
              <a:rPr lang="ru-RU">
                <a:latin typeface="Times New Roman" pitchFamily="18" charset="0"/>
                <a:cs typeface="Times New Roman" pitchFamily="18" charset="0"/>
              </a:rPr>
              <a:t>сумму </a:t>
            </a:r>
            <a:r>
              <a:rPr lang="ru-RU">
                <a:latin typeface="Times New Roman" pitchFamily="18" charset="0"/>
                <a:cs typeface="Times New Roman" pitchFamily="18" charset="0"/>
              </a:rPr>
              <a:t>3 544,4 тыс</a:t>
            </a:r>
            <a:r>
              <a:rPr lang="ru-RU" dirty="0">
                <a:latin typeface="Times New Roman" pitchFamily="18" charset="0"/>
                <a:cs typeface="Times New Roman" pitchFamily="18" charset="0"/>
              </a:rPr>
              <a:t>. руб. </a:t>
            </a:r>
          </a:p>
          <a:p>
            <a:pPr algn="just" fontAlgn="auto">
              <a:spcBef>
                <a:spcPts val="0"/>
              </a:spcBef>
              <a:spcAft>
                <a:spcPts val="0"/>
              </a:spcAft>
              <a:defRPr/>
            </a:pPr>
            <a:r>
              <a:rPr lang="ru-RU" dirty="0">
                <a:latin typeface="Times New Roman" pitchFamily="18" charset="0"/>
                <a:cs typeface="Times New Roman" pitchFamily="18" charset="0"/>
              </a:rPr>
              <a:t>- осуществление строительного контроля на сумму 66,9 тыс. руб. </a:t>
            </a:r>
          </a:p>
          <a:p>
            <a:pPr algn="just" fontAlgn="auto">
              <a:spcBef>
                <a:spcPts val="0"/>
              </a:spcBef>
              <a:spcAft>
                <a:spcPts val="0"/>
              </a:spcAft>
              <a:defRPr/>
            </a:pPr>
            <a:r>
              <a:rPr lang="ru-RU" dirty="0">
                <a:latin typeface="Times New Roman" pitchFamily="18" charset="0"/>
                <a:cs typeface="Times New Roman" pitchFamily="18" charset="0"/>
              </a:rPr>
              <a:t>Всего стоимость капитального ремонта – 3 553,0 тыс. руб. </a:t>
            </a:r>
          </a:p>
          <a:p>
            <a:pPr indent="450000" algn="just" fontAlgn="auto">
              <a:spcBef>
                <a:spcPts val="0"/>
              </a:spcBef>
              <a:spcAft>
                <a:spcPts val="0"/>
              </a:spcAft>
              <a:defRPr/>
            </a:pPr>
            <a:r>
              <a:rPr lang="ru-RU" dirty="0">
                <a:latin typeface="Times New Roman" pitchFamily="18" charset="0"/>
                <a:cs typeface="Times New Roman" pitchFamily="18" charset="0"/>
              </a:rPr>
              <a:t>Источник финансирования – за счет средств собственников помещений МКД, формируемых исходя из ежемесячных взносов на капитальный ремонт.</a:t>
            </a:r>
            <a:endParaRPr lang="ru-RU" dirty="0">
              <a:latin typeface="+mn-lt"/>
              <a:cs typeface="+mn-cs"/>
            </a:endParaRPr>
          </a:p>
        </p:txBody>
      </p:sp>
      <p:sp>
        <p:nvSpPr>
          <p:cNvPr id="40963" name="TextBox 2"/>
          <p:cNvSpPr txBox="1">
            <a:spLocks noChangeArrowheads="1"/>
          </p:cNvSpPr>
          <p:nvPr/>
        </p:nvSpPr>
        <p:spPr bwMode="auto">
          <a:xfrm>
            <a:off x="250825" y="188913"/>
            <a:ext cx="8713788" cy="708025"/>
          </a:xfrm>
          <a:prstGeom prst="rect">
            <a:avLst/>
          </a:prstGeom>
          <a:noFill/>
          <a:ln w="9525">
            <a:noFill/>
            <a:miter lim="800000"/>
            <a:headEnd/>
            <a:tailEnd/>
          </a:ln>
        </p:spPr>
        <p:txBody>
          <a:bodyPr>
            <a:spAutoFit/>
          </a:bodyPr>
          <a:lstStyle/>
          <a:p>
            <a:pPr algn="ctr"/>
            <a:r>
              <a:rPr lang="ru-RU" sz="2000" b="1" u="sng">
                <a:latin typeface="Times New Roman" pitchFamily="18" charset="0"/>
                <a:cs typeface="Times New Roman" pitchFamily="18" charset="0"/>
              </a:rPr>
              <a:t>ПОДПРОГРАММА</a:t>
            </a:r>
            <a:r>
              <a:rPr lang="ru-RU" sz="2000" b="1">
                <a:latin typeface="Times New Roman" pitchFamily="18" charset="0"/>
                <a:cs typeface="Times New Roman" pitchFamily="18" charset="0"/>
              </a:rPr>
              <a:t> «Обеспечение устойчивого функционирования жилищно-коммунального хозяйства в Мшинском сельском поселении</a:t>
            </a:r>
            <a:endParaRPr lang="ru-RU" sz="2000">
              <a:latin typeface="Franklin Gothic Book" pitchFamily="34" charset="0"/>
            </a:endParaRPr>
          </a:p>
        </p:txBody>
      </p:sp>
      <p:pic>
        <p:nvPicPr>
          <p:cNvPr id="40964" name="Picture 1"/>
          <p:cNvPicPr>
            <a:picLocks noChangeAspect="1" noChangeArrowheads="1"/>
          </p:cNvPicPr>
          <p:nvPr/>
        </p:nvPicPr>
        <p:blipFill>
          <a:blip r:embed="rId2" cstate="print"/>
          <a:srcRect/>
          <a:stretch>
            <a:fillRect/>
          </a:stretch>
        </p:blipFill>
        <p:spPr bwMode="auto">
          <a:xfrm>
            <a:off x="1979613" y="3860800"/>
            <a:ext cx="4679950" cy="2659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323850" y="115888"/>
            <a:ext cx="8496300" cy="504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1987" name="TextBox 1"/>
          <p:cNvSpPr txBox="1">
            <a:spLocks noChangeArrowheads="1"/>
          </p:cNvSpPr>
          <p:nvPr/>
        </p:nvSpPr>
        <p:spPr bwMode="auto">
          <a:xfrm>
            <a:off x="468313" y="188913"/>
            <a:ext cx="8207375" cy="400050"/>
          </a:xfrm>
          <a:prstGeom prst="rect">
            <a:avLst/>
          </a:prstGeom>
          <a:noFill/>
          <a:ln w="9525">
            <a:noFill/>
            <a:miter lim="800000"/>
            <a:headEnd/>
            <a:tailEnd/>
          </a:ln>
        </p:spPr>
        <p:txBody>
          <a:bodyPr>
            <a:spAutoFit/>
          </a:bodyPr>
          <a:lstStyle/>
          <a:p>
            <a:pPr algn="ctr"/>
            <a:r>
              <a:rPr lang="ru-RU">
                <a:latin typeface="Times New Roman" pitchFamily="18" charset="0"/>
                <a:cs typeface="Times New Roman" pitchFamily="18" charset="0"/>
              </a:rPr>
              <a:t> </a:t>
            </a:r>
            <a:r>
              <a:rPr lang="ru-RU" sz="2000" b="1">
                <a:latin typeface="Times New Roman" pitchFamily="18" charset="0"/>
                <a:cs typeface="Times New Roman" pitchFamily="18" charset="0"/>
              </a:rPr>
              <a:t>«Развитие части территории Мшинского сельского поселения»</a:t>
            </a:r>
            <a:endParaRPr lang="ru-RU" sz="2000">
              <a:latin typeface="Times New Roman" pitchFamily="18" charset="0"/>
              <a:cs typeface="Times New Roman" pitchFamily="18" charset="0"/>
            </a:endParaRPr>
          </a:p>
        </p:txBody>
      </p:sp>
      <p:sp>
        <p:nvSpPr>
          <p:cNvPr id="41988" name="TextBox 2"/>
          <p:cNvSpPr txBox="1">
            <a:spLocks noChangeArrowheads="1"/>
          </p:cNvSpPr>
          <p:nvPr/>
        </p:nvSpPr>
        <p:spPr bwMode="auto">
          <a:xfrm>
            <a:off x="395288" y="765175"/>
            <a:ext cx="8497887" cy="3694113"/>
          </a:xfrm>
          <a:prstGeom prst="rect">
            <a:avLst/>
          </a:prstGeom>
          <a:noFill/>
          <a:ln w="9525">
            <a:noFill/>
            <a:miter lim="800000"/>
            <a:headEnd/>
            <a:tailEnd/>
          </a:ln>
        </p:spPr>
        <p:txBody>
          <a:bodyPr>
            <a:spAutoFit/>
          </a:bodyPr>
          <a:lstStyle/>
          <a:p>
            <a:pPr algn="just"/>
            <a:r>
              <a:rPr lang="ru-RU">
                <a:latin typeface="Franklin Gothic Book" pitchFamily="34" charset="0"/>
              </a:rPr>
              <a:t> </a:t>
            </a:r>
            <a:r>
              <a:rPr lang="ru-RU">
                <a:latin typeface="Times New Roman" pitchFamily="18" charset="0"/>
                <a:cs typeface="Times New Roman" pitchFamily="18" charset="0"/>
              </a:rPr>
              <a:t>В рамках реализации областного закона от 15 января 2018 года № 3-оз «О содействии участию населения в осуществлении местного самоуправления в иных формах на территориях административных центров муниципальных образований Ленинградской области»</a:t>
            </a:r>
            <a:r>
              <a:rPr lang="ru-RU" b="1">
                <a:latin typeface="Times New Roman" pitchFamily="18" charset="0"/>
                <a:cs typeface="Times New Roman" pitchFamily="18" charset="0"/>
              </a:rPr>
              <a:t> </a:t>
            </a:r>
            <a:r>
              <a:rPr lang="ru-RU">
                <a:latin typeface="Times New Roman" pitchFamily="18" charset="0"/>
                <a:cs typeface="Times New Roman" pitchFamily="18" charset="0"/>
              </a:rPr>
              <a:t> был проведены работы  Замена оборудования уличного освещения, с установкой фотореле, счетчиков электроэнергии, заменой провода на самонесущий изолированный для воздушных линий электропередачи с заменой светильников на диодные в пос. Мшинская. Были выполнены работы по ул.Советская, Ленинградское шоссе, Вокзальная, Разъезжая, Маяковского, Малая Железнодорожная, Лесной пер., Боровая, Транспортная, Лесная, Пролетарская, Комсомольская, Пионерская. Всего установлено 97 светильников, проложен дополнительный СИП 2090,0 м. Финансирование составило ОБ - 1 028,8 тыс. руб., МБ – 80,0 тыс. руб. и внебюджетные источники 15,0 тыс. руб. В 2019 году освоено всего: </a:t>
            </a:r>
            <a:r>
              <a:rPr lang="ru-RU" b="1" u="sng">
                <a:latin typeface="Times New Roman" pitchFamily="18" charset="0"/>
                <a:cs typeface="Times New Roman" pitchFamily="18" charset="0"/>
              </a:rPr>
              <a:t>1 123,8 тыс. руб.</a:t>
            </a:r>
            <a:r>
              <a:rPr lang="ru-RU">
                <a:latin typeface="Times New Roman" pitchFamily="18" charset="0"/>
                <a:cs typeface="Times New Roman" pitchFamily="18" charset="0"/>
              </a:rPr>
              <a:t>, финансирование освоено полностью.</a:t>
            </a:r>
          </a:p>
        </p:txBody>
      </p:sp>
      <p:pic>
        <p:nvPicPr>
          <p:cNvPr id="41989" name="Picture 10" descr="C:\Users\Пользователь\Desktop\2019\2019 3-оз\исполнение 3-оз\фотоотчет после\IMG_20190905_072900.jpg"/>
          <p:cNvPicPr>
            <a:picLocks noChangeAspect="1" noChangeArrowheads="1"/>
          </p:cNvPicPr>
          <p:nvPr/>
        </p:nvPicPr>
        <p:blipFill>
          <a:blip r:embed="rId2" cstate="print"/>
          <a:srcRect/>
          <a:stretch>
            <a:fillRect/>
          </a:stretch>
        </p:blipFill>
        <p:spPr bwMode="auto">
          <a:xfrm>
            <a:off x="684213" y="4652963"/>
            <a:ext cx="2592387" cy="1800225"/>
          </a:xfrm>
          <a:prstGeom prst="rect">
            <a:avLst/>
          </a:prstGeom>
          <a:noFill/>
          <a:ln w="9525">
            <a:noFill/>
            <a:miter lim="800000"/>
            <a:headEnd/>
            <a:tailEnd/>
          </a:ln>
        </p:spPr>
      </p:pic>
      <p:pic>
        <p:nvPicPr>
          <p:cNvPr id="41990" name="Picture 11" descr="C:\Users\Пользователь\Desktop\2019\2019 3-оз\исполнение 3-оз\фотоотчет после\IMG_20190905_073201.jpg"/>
          <p:cNvPicPr>
            <a:picLocks noChangeAspect="1" noChangeArrowheads="1"/>
          </p:cNvPicPr>
          <p:nvPr/>
        </p:nvPicPr>
        <p:blipFill>
          <a:blip r:embed="rId3" cstate="print"/>
          <a:srcRect/>
          <a:stretch>
            <a:fillRect/>
          </a:stretch>
        </p:blipFill>
        <p:spPr bwMode="auto">
          <a:xfrm>
            <a:off x="3563938" y="4652963"/>
            <a:ext cx="2520950" cy="1800225"/>
          </a:xfrm>
          <a:prstGeom prst="rect">
            <a:avLst/>
          </a:prstGeom>
          <a:noFill/>
          <a:ln w="9525">
            <a:noFill/>
            <a:miter lim="800000"/>
            <a:headEnd/>
            <a:tailEnd/>
          </a:ln>
        </p:spPr>
      </p:pic>
      <p:pic>
        <p:nvPicPr>
          <p:cNvPr id="41991" name="Picture 12" descr="C:\Users\Пользователь\Desktop\2019\2019 3-оз\исполнение 3-оз\фотоотчет после\IMG_20190905_072941.jpg"/>
          <p:cNvPicPr>
            <a:picLocks noChangeAspect="1" noChangeArrowheads="1"/>
          </p:cNvPicPr>
          <p:nvPr/>
        </p:nvPicPr>
        <p:blipFill>
          <a:blip r:embed="rId4" cstate="print"/>
          <a:srcRect/>
          <a:stretch>
            <a:fillRect/>
          </a:stretch>
        </p:blipFill>
        <p:spPr bwMode="auto">
          <a:xfrm>
            <a:off x="6300788" y="4581525"/>
            <a:ext cx="2519362" cy="1844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2"/>
          <p:cNvSpPr txBox="1">
            <a:spLocks noChangeArrowheads="1"/>
          </p:cNvSpPr>
          <p:nvPr/>
        </p:nvSpPr>
        <p:spPr bwMode="auto">
          <a:xfrm>
            <a:off x="4067175" y="1196975"/>
            <a:ext cx="4826000" cy="2862263"/>
          </a:xfrm>
          <a:prstGeom prst="rect">
            <a:avLst/>
          </a:prstGeom>
          <a:noFill/>
          <a:ln w="9525">
            <a:noFill/>
            <a:miter lim="800000"/>
            <a:headEnd/>
            <a:tailEnd/>
          </a:ln>
        </p:spPr>
        <p:txBody>
          <a:bodyPr>
            <a:spAutoFit/>
          </a:bodyPr>
          <a:lstStyle/>
          <a:p>
            <a:pPr algn="just"/>
            <a:r>
              <a:rPr lang="ru-RU">
                <a:latin typeface="Times New Roman" pitchFamily="18" charset="0"/>
                <a:cs typeface="Times New Roman" pitchFamily="18" charset="0"/>
              </a:rPr>
              <a:t> В рамках реализации областного закона от 28.12.2018 г. №147-ОЗ: «О старостах сельских населенных пунктов Ленинградской области и содействии участию населения в осуществлении местного самоуправления в иных формах на частях территорий муниципальных образований Ленинградской области» проведены следующие мероприятия по Благоустройству детских площадок в пос.Красный Маяк и д.Низовская</a:t>
            </a:r>
          </a:p>
        </p:txBody>
      </p:sp>
      <p:sp>
        <p:nvSpPr>
          <p:cNvPr id="5" name="Скругленный прямоугольник 4"/>
          <p:cNvSpPr/>
          <p:nvPr/>
        </p:nvSpPr>
        <p:spPr>
          <a:xfrm>
            <a:off x="323850" y="333375"/>
            <a:ext cx="8496300" cy="5032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3012" name="TextBox 5"/>
          <p:cNvSpPr txBox="1">
            <a:spLocks noChangeArrowheads="1"/>
          </p:cNvSpPr>
          <p:nvPr/>
        </p:nvSpPr>
        <p:spPr bwMode="auto">
          <a:xfrm>
            <a:off x="468313" y="404813"/>
            <a:ext cx="8207375" cy="400050"/>
          </a:xfrm>
          <a:prstGeom prst="rect">
            <a:avLst/>
          </a:prstGeom>
          <a:noFill/>
          <a:ln w="9525">
            <a:noFill/>
            <a:miter lim="800000"/>
            <a:headEnd/>
            <a:tailEnd/>
          </a:ln>
        </p:spPr>
        <p:txBody>
          <a:bodyPr>
            <a:spAutoFit/>
          </a:bodyPr>
          <a:lstStyle/>
          <a:p>
            <a:pPr algn="ctr"/>
            <a:r>
              <a:rPr lang="ru-RU">
                <a:latin typeface="Times New Roman" pitchFamily="18" charset="0"/>
                <a:cs typeface="Times New Roman" pitchFamily="18" charset="0"/>
              </a:rPr>
              <a:t> </a:t>
            </a:r>
            <a:r>
              <a:rPr lang="ru-RU" sz="2000" b="1">
                <a:latin typeface="Times New Roman" pitchFamily="18" charset="0"/>
                <a:cs typeface="Times New Roman" pitchFamily="18" charset="0"/>
              </a:rPr>
              <a:t>«Развитие части территории Мшинского сельского поселения»</a:t>
            </a:r>
            <a:endParaRPr lang="ru-RU" sz="2000">
              <a:latin typeface="Times New Roman" pitchFamily="18" charset="0"/>
              <a:cs typeface="Times New Roman" pitchFamily="18" charset="0"/>
            </a:endParaRPr>
          </a:p>
        </p:txBody>
      </p:sp>
      <p:sp>
        <p:nvSpPr>
          <p:cNvPr id="43013" name="TextBox 6"/>
          <p:cNvSpPr txBox="1">
            <a:spLocks noChangeArrowheads="1"/>
          </p:cNvSpPr>
          <p:nvPr/>
        </p:nvSpPr>
        <p:spPr bwMode="auto">
          <a:xfrm>
            <a:off x="323850" y="5084763"/>
            <a:ext cx="8569325" cy="1570037"/>
          </a:xfrm>
          <a:prstGeom prst="rect">
            <a:avLst/>
          </a:prstGeom>
          <a:noFill/>
          <a:ln w="9525">
            <a:noFill/>
            <a:miter lim="800000"/>
            <a:headEnd/>
            <a:tailEnd/>
          </a:ln>
        </p:spPr>
        <p:txBody>
          <a:bodyPr>
            <a:spAutoFit/>
          </a:bodyPr>
          <a:lstStyle/>
          <a:p>
            <a:pPr algn="ctr"/>
            <a:r>
              <a:rPr lang="ru-RU" sz="2400" b="1">
                <a:latin typeface="Times New Roman" pitchFamily="18" charset="0"/>
                <a:cs typeface="Times New Roman" pitchFamily="18" charset="0"/>
              </a:rPr>
              <a:t>Общее финансирование составило – 1 015,114 тыс. руб., </a:t>
            </a:r>
          </a:p>
          <a:p>
            <a:pPr algn="ctr"/>
            <a:r>
              <a:rPr lang="ru-RU" sz="2400" b="1">
                <a:latin typeface="Times New Roman" pitchFamily="18" charset="0"/>
                <a:cs typeface="Times New Roman" pitchFamily="18" charset="0"/>
              </a:rPr>
              <a:t>из них </a:t>
            </a:r>
          </a:p>
          <a:p>
            <a:pPr algn="ctr"/>
            <a:r>
              <a:rPr lang="ru-RU" sz="2400" b="1">
                <a:latin typeface="Times New Roman" pitchFamily="18" charset="0"/>
                <a:cs typeface="Times New Roman" pitchFamily="18" charset="0"/>
              </a:rPr>
              <a:t>областной бюджет – 732,2 тыс. руб.,</a:t>
            </a:r>
          </a:p>
          <a:p>
            <a:pPr algn="ctr"/>
            <a:r>
              <a:rPr lang="ru-RU" sz="2400" b="1">
                <a:latin typeface="Times New Roman" pitchFamily="18" charset="0"/>
                <a:cs typeface="Times New Roman" pitchFamily="18" charset="0"/>
              </a:rPr>
              <a:t>местный бюджет - 282,914 тыс. руб.</a:t>
            </a:r>
          </a:p>
        </p:txBody>
      </p:sp>
      <p:pic>
        <p:nvPicPr>
          <p:cNvPr id="43014" name="Picture 7" descr="C:\Users\Пользователь\Desktop\2019\2019 147-оз\исполнение\фотоотчет\IMG_20200119_134006.jpg"/>
          <p:cNvPicPr>
            <a:picLocks noChangeAspect="1" noChangeArrowheads="1"/>
          </p:cNvPicPr>
          <p:nvPr/>
        </p:nvPicPr>
        <p:blipFill>
          <a:blip r:embed="rId2" cstate="print"/>
          <a:srcRect/>
          <a:stretch>
            <a:fillRect/>
          </a:stretch>
        </p:blipFill>
        <p:spPr bwMode="auto">
          <a:xfrm>
            <a:off x="179388" y="1052513"/>
            <a:ext cx="2695575" cy="2016125"/>
          </a:xfrm>
          <a:prstGeom prst="rect">
            <a:avLst/>
          </a:prstGeom>
          <a:noFill/>
          <a:ln w="9525">
            <a:noFill/>
            <a:miter lim="800000"/>
            <a:headEnd/>
            <a:tailEnd/>
          </a:ln>
        </p:spPr>
      </p:pic>
      <p:pic>
        <p:nvPicPr>
          <p:cNvPr id="43015" name="Picture 8" descr="C:\Users\Пользователь\Desktop\2019\2019 147-оз\исполнение\фотоотчет\IgJxmCGpeSA.jpg"/>
          <p:cNvPicPr>
            <a:picLocks noChangeAspect="1" noChangeArrowheads="1"/>
          </p:cNvPicPr>
          <p:nvPr/>
        </p:nvPicPr>
        <p:blipFill>
          <a:blip r:embed="rId3" cstate="print"/>
          <a:srcRect/>
          <a:stretch>
            <a:fillRect/>
          </a:stretch>
        </p:blipFill>
        <p:spPr bwMode="auto">
          <a:xfrm>
            <a:off x="1116013" y="2781300"/>
            <a:ext cx="2903537" cy="2178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2"/>
          <p:cNvSpPr txBox="1">
            <a:spLocks noChangeArrowheads="1"/>
          </p:cNvSpPr>
          <p:nvPr/>
        </p:nvSpPr>
        <p:spPr bwMode="auto">
          <a:xfrm>
            <a:off x="6156325" y="908050"/>
            <a:ext cx="2736850" cy="307975"/>
          </a:xfrm>
          <a:prstGeom prst="rect">
            <a:avLst/>
          </a:prstGeom>
          <a:noFill/>
          <a:ln w="9525">
            <a:noFill/>
            <a:miter lim="800000"/>
            <a:headEnd/>
            <a:tailEnd/>
          </a:ln>
        </p:spPr>
        <p:txBody>
          <a:bodyPr>
            <a:spAutoFit/>
          </a:bodyPr>
          <a:lstStyle/>
          <a:p>
            <a:pPr algn="r"/>
            <a:r>
              <a:rPr lang="ru-RU" sz="1400" i="1">
                <a:latin typeface="Times New Roman" pitchFamily="18" charset="0"/>
                <a:cs typeface="Times New Roman" pitchFamily="18" charset="0"/>
              </a:rPr>
              <a:t>данные указанны в тыс. рублей</a:t>
            </a:r>
          </a:p>
        </p:txBody>
      </p:sp>
      <p:sp>
        <p:nvSpPr>
          <p:cNvPr id="4" name="Скругленный прямоугольник 3"/>
          <p:cNvSpPr/>
          <p:nvPr/>
        </p:nvSpPr>
        <p:spPr>
          <a:xfrm>
            <a:off x="611560" y="1196752"/>
            <a:ext cx="8208912" cy="648072"/>
          </a:xfrm>
          <a:prstGeom prst="roundRect">
            <a:avLst/>
          </a:prstGeom>
          <a:solidFill>
            <a:srgbClr val="00B050"/>
          </a:solidFill>
          <a:ln>
            <a:solidFill>
              <a:srgbClr val="83E5F9"/>
            </a:solidFill>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ru-RU"/>
          </a:p>
        </p:txBody>
      </p:sp>
      <p:sp>
        <p:nvSpPr>
          <p:cNvPr id="44038" name="TextBox 4"/>
          <p:cNvSpPr txBox="1">
            <a:spLocks noChangeArrowheads="1"/>
          </p:cNvSpPr>
          <p:nvPr/>
        </p:nvSpPr>
        <p:spPr bwMode="auto">
          <a:xfrm>
            <a:off x="755650" y="1268413"/>
            <a:ext cx="7848600" cy="585787"/>
          </a:xfrm>
          <a:prstGeom prst="rect">
            <a:avLst/>
          </a:prstGeom>
          <a:noFill/>
          <a:ln w="9525">
            <a:noFill/>
            <a:miter lim="800000"/>
            <a:headEnd/>
            <a:tailEnd/>
          </a:ln>
        </p:spPr>
        <p:txBody>
          <a:bodyPr>
            <a:spAutoFit/>
          </a:bodyPr>
          <a:lstStyle/>
          <a:p>
            <a:pPr algn="ctr"/>
            <a:r>
              <a:rPr lang="ru-RU" sz="3200" b="1">
                <a:latin typeface="Arial Black" pitchFamily="34" charset="0"/>
              </a:rPr>
              <a:t>БЛАГОУСТРОЙСТВО – 11 302,7</a:t>
            </a:r>
          </a:p>
        </p:txBody>
      </p:sp>
      <p:pic>
        <p:nvPicPr>
          <p:cNvPr id="44039" name="Рисунок 6" descr="СВАЛКИ.jpeg"/>
          <p:cNvPicPr>
            <a:picLocks noChangeAspect="1"/>
          </p:cNvPicPr>
          <p:nvPr/>
        </p:nvPicPr>
        <p:blipFill>
          <a:blip r:embed="rId2" cstate="print"/>
          <a:srcRect/>
          <a:stretch>
            <a:fillRect/>
          </a:stretch>
        </p:blipFill>
        <p:spPr bwMode="auto">
          <a:xfrm>
            <a:off x="6443663" y="4652963"/>
            <a:ext cx="2401887" cy="1439862"/>
          </a:xfrm>
          <a:prstGeom prst="rect">
            <a:avLst/>
          </a:prstGeom>
          <a:noFill/>
          <a:ln w="9525">
            <a:noFill/>
            <a:miter lim="800000"/>
            <a:headEnd/>
            <a:tailEnd/>
          </a:ln>
        </p:spPr>
      </p:pic>
      <p:pic>
        <p:nvPicPr>
          <p:cNvPr id="44040" name="Рисунок 7" descr="УЛИЧНОЕ ОСВЕЩЕНИЕ.jpg"/>
          <p:cNvPicPr>
            <a:picLocks noChangeAspect="1"/>
          </p:cNvPicPr>
          <p:nvPr/>
        </p:nvPicPr>
        <p:blipFill>
          <a:blip r:embed="rId3" cstate="print"/>
          <a:srcRect/>
          <a:stretch>
            <a:fillRect/>
          </a:stretch>
        </p:blipFill>
        <p:spPr bwMode="auto">
          <a:xfrm>
            <a:off x="468313" y="2205038"/>
            <a:ext cx="2428875" cy="1368425"/>
          </a:xfrm>
          <a:prstGeom prst="rect">
            <a:avLst/>
          </a:prstGeom>
          <a:noFill/>
          <a:ln w="9525">
            <a:noFill/>
            <a:miter lim="800000"/>
            <a:headEnd/>
            <a:tailEnd/>
          </a:ln>
        </p:spPr>
      </p:pic>
      <p:sp>
        <p:nvSpPr>
          <p:cNvPr id="44041" name="TextBox 9"/>
          <p:cNvSpPr txBox="1">
            <a:spLocks noChangeArrowheads="1"/>
          </p:cNvSpPr>
          <p:nvPr/>
        </p:nvSpPr>
        <p:spPr bwMode="auto">
          <a:xfrm>
            <a:off x="611188" y="3644900"/>
            <a:ext cx="2160587" cy="461963"/>
          </a:xfrm>
          <a:prstGeom prst="rect">
            <a:avLst/>
          </a:prstGeom>
          <a:noFill/>
          <a:ln w="9525">
            <a:noFill/>
            <a:miter lim="800000"/>
            <a:headEnd/>
            <a:tailEnd/>
          </a:ln>
        </p:spPr>
        <p:txBody>
          <a:bodyPr>
            <a:spAutoFit/>
          </a:bodyPr>
          <a:lstStyle/>
          <a:p>
            <a:pPr algn="ctr"/>
            <a:r>
              <a:rPr lang="ru-RU" sz="2400" b="1">
                <a:latin typeface="Arial Black" pitchFamily="34" charset="0"/>
              </a:rPr>
              <a:t>1 840,9</a:t>
            </a:r>
          </a:p>
        </p:txBody>
      </p:sp>
      <p:sp>
        <p:nvSpPr>
          <p:cNvPr id="44042" name="TextBox 12"/>
          <p:cNvSpPr txBox="1">
            <a:spLocks noChangeArrowheads="1"/>
          </p:cNvSpPr>
          <p:nvPr/>
        </p:nvSpPr>
        <p:spPr bwMode="auto">
          <a:xfrm>
            <a:off x="6588125" y="6165850"/>
            <a:ext cx="2160588" cy="460375"/>
          </a:xfrm>
          <a:prstGeom prst="rect">
            <a:avLst/>
          </a:prstGeom>
          <a:noFill/>
          <a:ln w="9525">
            <a:noFill/>
            <a:miter lim="800000"/>
            <a:headEnd/>
            <a:tailEnd/>
          </a:ln>
        </p:spPr>
        <p:txBody>
          <a:bodyPr>
            <a:spAutoFit/>
          </a:bodyPr>
          <a:lstStyle/>
          <a:p>
            <a:pPr algn="ctr"/>
            <a:r>
              <a:rPr lang="ru-RU" sz="2400" b="1">
                <a:latin typeface="Arial Black" pitchFamily="34" charset="0"/>
              </a:rPr>
              <a:t>633,2</a:t>
            </a:r>
          </a:p>
        </p:txBody>
      </p:sp>
      <p:sp>
        <p:nvSpPr>
          <p:cNvPr id="18" name="Прямоугольник 17"/>
          <p:cNvSpPr/>
          <p:nvPr/>
        </p:nvSpPr>
        <p:spPr>
          <a:xfrm>
            <a:off x="539552" y="4581128"/>
            <a:ext cx="2376264" cy="2016224"/>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ru-RU"/>
          </a:p>
        </p:txBody>
      </p:sp>
      <p:sp>
        <p:nvSpPr>
          <p:cNvPr id="44046" name="TextBox 18"/>
          <p:cNvSpPr txBox="1">
            <a:spLocks noChangeArrowheads="1"/>
          </p:cNvSpPr>
          <p:nvPr/>
        </p:nvSpPr>
        <p:spPr bwMode="auto">
          <a:xfrm>
            <a:off x="611188" y="4652963"/>
            <a:ext cx="2160587" cy="1878012"/>
          </a:xfrm>
          <a:prstGeom prst="rect">
            <a:avLst/>
          </a:prstGeom>
          <a:noFill/>
          <a:ln w="9525">
            <a:noFill/>
            <a:miter lim="800000"/>
            <a:headEnd/>
            <a:tailEnd/>
          </a:ln>
        </p:spPr>
        <p:txBody>
          <a:bodyPr>
            <a:spAutoFit/>
          </a:bodyPr>
          <a:lstStyle/>
          <a:p>
            <a:pPr algn="ctr"/>
            <a:r>
              <a:rPr lang="ru-RU" sz="2000" b="1">
                <a:latin typeface="Arial Black" pitchFamily="34" charset="0"/>
              </a:rPr>
              <a:t>2 204,3</a:t>
            </a:r>
          </a:p>
          <a:p>
            <a:pPr algn="ctr"/>
            <a:r>
              <a:rPr lang="ru-RU" sz="2400">
                <a:latin typeface="Franklin Gothic Book" pitchFamily="34" charset="0"/>
              </a:rPr>
              <a:t>Прочие мероприятия по благоуст-ройству</a:t>
            </a:r>
          </a:p>
        </p:txBody>
      </p:sp>
      <p:sp>
        <p:nvSpPr>
          <p:cNvPr id="44047" name="TextBox 19"/>
          <p:cNvSpPr txBox="1">
            <a:spLocks noChangeArrowheads="1"/>
          </p:cNvSpPr>
          <p:nvPr/>
        </p:nvSpPr>
        <p:spPr bwMode="auto">
          <a:xfrm>
            <a:off x="250825" y="188913"/>
            <a:ext cx="8713788" cy="708025"/>
          </a:xfrm>
          <a:prstGeom prst="rect">
            <a:avLst/>
          </a:prstGeom>
          <a:noFill/>
          <a:ln w="9525">
            <a:noFill/>
            <a:miter lim="800000"/>
            <a:headEnd/>
            <a:tailEnd/>
          </a:ln>
        </p:spPr>
        <p:txBody>
          <a:bodyPr>
            <a:spAutoFit/>
          </a:bodyPr>
          <a:lstStyle/>
          <a:p>
            <a:pPr algn="ctr"/>
            <a:r>
              <a:rPr lang="ru-RU" sz="2000" b="1" u="sng">
                <a:latin typeface="Times New Roman" pitchFamily="18" charset="0"/>
                <a:cs typeface="Times New Roman" pitchFamily="18" charset="0"/>
              </a:rPr>
              <a:t>ПОДПРОГРАММА</a:t>
            </a:r>
            <a:r>
              <a:rPr lang="ru-RU" sz="2000" b="1">
                <a:latin typeface="Times New Roman" pitchFamily="18" charset="0"/>
                <a:cs typeface="Times New Roman" pitchFamily="18" charset="0"/>
              </a:rPr>
              <a:t> «Обеспечение устойчивого функционирования жилищно-коммунального хозяйства в Мшинском сельском поселении</a:t>
            </a:r>
            <a:endParaRPr lang="ru-RU" sz="2000">
              <a:latin typeface="Franklin Gothic Book" pitchFamily="34" charset="0"/>
            </a:endParaRPr>
          </a:p>
        </p:txBody>
      </p:sp>
      <p:sp>
        <p:nvSpPr>
          <p:cNvPr id="44048" name="TextBox 22"/>
          <p:cNvSpPr txBox="1">
            <a:spLocks noChangeArrowheads="1"/>
          </p:cNvSpPr>
          <p:nvPr/>
        </p:nvSpPr>
        <p:spPr bwMode="auto">
          <a:xfrm>
            <a:off x="6516688" y="3789363"/>
            <a:ext cx="2159000" cy="461962"/>
          </a:xfrm>
          <a:prstGeom prst="rect">
            <a:avLst/>
          </a:prstGeom>
          <a:noFill/>
          <a:ln w="9525">
            <a:noFill/>
            <a:miter lim="800000"/>
            <a:headEnd/>
            <a:tailEnd/>
          </a:ln>
        </p:spPr>
        <p:txBody>
          <a:bodyPr>
            <a:spAutoFit/>
          </a:bodyPr>
          <a:lstStyle/>
          <a:p>
            <a:pPr algn="ctr"/>
            <a:r>
              <a:rPr lang="ru-RU" sz="2400" b="1">
                <a:latin typeface="Arial Black" pitchFamily="34" charset="0"/>
              </a:rPr>
              <a:t>5 425,8</a:t>
            </a:r>
          </a:p>
        </p:txBody>
      </p:sp>
      <p:pic>
        <p:nvPicPr>
          <p:cNvPr id="44049" name="Picture 2"/>
          <p:cNvPicPr>
            <a:picLocks noChangeAspect="1" noChangeArrowheads="1"/>
          </p:cNvPicPr>
          <p:nvPr/>
        </p:nvPicPr>
        <p:blipFill>
          <a:blip r:embed="rId4" cstate="print"/>
          <a:srcRect/>
          <a:stretch>
            <a:fillRect/>
          </a:stretch>
        </p:blipFill>
        <p:spPr bwMode="auto">
          <a:xfrm>
            <a:off x="3635375" y="3789363"/>
            <a:ext cx="2239963" cy="1663700"/>
          </a:xfrm>
          <a:prstGeom prst="rect">
            <a:avLst/>
          </a:prstGeom>
          <a:noFill/>
          <a:ln w="9525">
            <a:noFill/>
            <a:miter lim="800000"/>
            <a:headEnd/>
            <a:tailEnd/>
          </a:ln>
        </p:spPr>
      </p:pic>
      <p:sp>
        <p:nvSpPr>
          <p:cNvPr id="44050" name="TextBox 24"/>
          <p:cNvSpPr txBox="1">
            <a:spLocks noChangeArrowheads="1"/>
          </p:cNvSpPr>
          <p:nvPr/>
        </p:nvSpPr>
        <p:spPr bwMode="auto">
          <a:xfrm>
            <a:off x="3563938" y="2924175"/>
            <a:ext cx="2232025" cy="461963"/>
          </a:xfrm>
          <a:prstGeom prst="rect">
            <a:avLst/>
          </a:prstGeom>
          <a:noFill/>
          <a:ln w="9525">
            <a:noFill/>
            <a:miter lim="800000"/>
            <a:headEnd/>
            <a:tailEnd/>
          </a:ln>
        </p:spPr>
        <p:txBody>
          <a:bodyPr>
            <a:spAutoFit/>
          </a:bodyPr>
          <a:lstStyle/>
          <a:p>
            <a:pPr algn="ctr"/>
            <a:r>
              <a:rPr lang="ru-RU" sz="2400" b="1">
                <a:latin typeface="Arial Black" pitchFamily="34" charset="0"/>
              </a:rPr>
              <a:t>150,0</a:t>
            </a:r>
          </a:p>
        </p:txBody>
      </p:sp>
      <p:pic>
        <p:nvPicPr>
          <p:cNvPr id="44051" name="Picture 22" descr="C:\Users\Пользователь\Downloads\IMG-20200122-WA0006.jpg"/>
          <p:cNvPicPr>
            <a:picLocks noChangeAspect="1" noChangeArrowheads="1"/>
          </p:cNvPicPr>
          <p:nvPr/>
        </p:nvPicPr>
        <p:blipFill>
          <a:blip r:embed="rId5" cstate="print"/>
          <a:srcRect/>
          <a:stretch>
            <a:fillRect/>
          </a:stretch>
        </p:blipFill>
        <p:spPr bwMode="auto">
          <a:xfrm>
            <a:off x="6372225" y="1989138"/>
            <a:ext cx="2324100" cy="1743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1"/>
          <p:cNvSpPr txBox="1">
            <a:spLocks noChangeArrowheads="1"/>
          </p:cNvSpPr>
          <p:nvPr/>
        </p:nvSpPr>
        <p:spPr bwMode="auto">
          <a:xfrm>
            <a:off x="250825" y="188913"/>
            <a:ext cx="8713788" cy="708025"/>
          </a:xfrm>
          <a:prstGeom prst="rect">
            <a:avLst/>
          </a:prstGeom>
          <a:noFill/>
          <a:ln w="9525">
            <a:noFill/>
            <a:miter lim="800000"/>
            <a:headEnd/>
            <a:tailEnd/>
          </a:ln>
        </p:spPr>
        <p:txBody>
          <a:bodyPr>
            <a:spAutoFit/>
          </a:bodyPr>
          <a:lstStyle/>
          <a:p>
            <a:pPr algn="ctr"/>
            <a:r>
              <a:rPr lang="ru-RU" sz="2000" b="1" u="sng">
                <a:latin typeface="Times New Roman" pitchFamily="18" charset="0"/>
                <a:cs typeface="Times New Roman" pitchFamily="18" charset="0"/>
              </a:rPr>
              <a:t>ПОДПРОГРАММА</a:t>
            </a:r>
            <a:r>
              <a:rPr lang="ru-RU" sz="2000" b="1">
                <a:latin typeface="Times New Roman" pitchFamily="18" charset="0"/>
                <a:cs typeface="Times New Roman" pitchFamily="18" charset="0"/>
              </a:rPr>
              <a:t> «Обеспечение устойчивого функционирования жилищно-коммунального хозяйства в Мшинском сельском поселении</a:t>
            </a:r>
            <a:endParaRPr lang="ru-RU" sz="2000">
              <a:latin typeface="Franklin Gothic Book" pitchFamily="34" charset="0"/>
            </a:endParaRPr>
          </a:p>
        </p:txBody>
      </p:sp>
      <p:pic>
        <p:nvPicPr>
          <p:cNvPr id="45059" name="Рисунок 2" descr="БОРЩЕВИК.jpg"/>
          <p:cNvPicPr>
            <a:picLocks noChangeAspect="1"/>
          </p:cNvPicPr>
          <p:nvPr/>
        </p:nvPicPr>
        <p:blipFill>
          <a:blip r:embed="rId2" cstate="print"/>
          <a:srcRect/>
          <a:stretch>
            <a:fillRect/>
          </a:stretch>
        </p:blipFill>
        <p:spPr bwMode="auto">
          <a:xfrm>
            <a:off x="107950" y="981075"/>
            <a:ext cx="3995738" cy="2663825"/>
          </a:xfrm>
          <a:prstGeom prst="rect">
            <a:avLst/>
          </a:prstGeom>
          <a:noFill/>
          <a:ln w="9525">
            <a:noFill/>
            <a:miter lim="800000"/>
            <a:headEnd/>
            <a:tailEnd/>
          </a:ln>
        </p:spPr>
      </p:pic>
      <p:sp>
        <p:nvSpPr>
          <p:cNvPr id="45060" name="Rectangle 1"/>
          <p:cNvSpPr>
            <a:spLocks noChangeArrowheads="1"/>
          </p:cNvSpPr>
          <p:nvPr/>
        </p:nvSpPr>
        <p:spPr bwMode="auto">
          <a:xfrm>
            <a:off x="4067175" y="901700"/>
            <a:ext cx="4897438" cy="2554288"/>
          </a:xfrm>
          <a:prstGeom prst="rect">
            <a:avLst/>
          </a:prstGeom>
          <a:noFill/>
          <a:ln w="9525">
            <a:noFill/>
            <a:miter lim="800000"/>
            <a:headEnd/>
            <a:tailEnd/>
          </a:ln>
        </p:spPr>
        <p:txBody>
          <a:bodyPr anchor="ctr">
            <a:spAutoFit/>
          </a:bodyPr>
          <a:lstStyle/>
          <a:p>
            <a:pPr indent="265113" algn="ctr">
              <a:tabLst>
                <a:tab pos="3467100" algn="ctr"/>
                <a:tab pos="5529263" algn="l"/>
              </a:tabLst>
            </a:pPr>
            <a:r>
              <a:rPr lang="ru-RU" sz="1600" b="1">
                <a:latin typeface="Times New Roman" pitchFamily="18" charset="0"/>
                <a:cs typeface="Times New Roman" pitchFamily="18" charset="0"/>
              </a:rPr>
              <a:t>Проведение мероприятий по уничтожению борщевика Сосновского	 химическим методом (двукратная обработка) в 2019 году</a:t>
            </a:r>
            <a:r>
              <a:rPr lang="ru-RU" sz="1600">
                <a:latin typeface="Times New Roman" pitchFamily="18" charset="0"/>
                <a:cs typeface="Times New Roman" pitchFamily="18" charset="0"/>
              </a:rPr>
              <a:t>.</a:t>
            </a:r>
          </a:p>
          <a:p>
            <a:pPr indent="265113" algn="ctr">
              <a:tabLst>
                <a:tab pos="3467100" algn="ctr"/>
                <a:tab pos="5529263" algn="l"/>
              </a:tabLst>
            </a:pPr>
            <a:r>
              <a:rPr lang="ru-RU" sz="1600">
                <a:latin typeface="Times New Roman" pitchFamily="18" charset="0"/>
                <a:cs typeface="Times New Roman" pitchFamily="18" charset="0"/>
              </a:rPr>
              <a:t>Мероприятия проводятся за счет местного бюджета уже на протяжении 4-х лет (с 2015 года). Для достижения положительного результата необходимо повторное проведение обработки на одних и тех же засоренных участках не менее 3-х лет.</a:t>
            </a:r>
          </a:p>
          <a:p>
            <a:pPr indent="265113" algn="ctr">
              <a:tabLst>
                <a:tab pos="3467100" algn="ctr"/>
                <a:tab pos="5529263" algn="l"/>
              </a:tabLst>
            </a:pPr>
            <a:r>
              <a:rPr lang="ru-RU" sz="1600">
                <a:latin typeface="Times New Roman" pitchFamily="18" charset="0"/>
                <a:cs typeface="Times New Roman" pitchFamily="18" charset="0"/>
              </a:rPr>
              <a:t>В 2019 году на данные мероприятия израсходовано 150,0 тыс. руб.</a:t>
            </a:r>
          </a:p>
        </p:txBody>
      </p:sp>
      <p:sp>
        <p:nvSpPr>
          <p:cNvPr id="45061" name="Rectangle 1"/>
          <p:cNvSpPr>
            <a:spLocks noChangeArrowheads="1"/>
          </p:cNvSpPr>
          <p:nvPr/>
        </p:nvSpPr>
        <p:spPr bwMode="auto">
          <a:xfrm>
            <a:off x="323850" y="3721100"/>
            <a:ext cx="8496300" cy="2800350"/>
          </a:xfrm>
          <a:prstGeom prst="rect">
            <a:avLst/>
          </a:prstGeom>
          <a:noFill/>
          <a:ln w="9525">
            <a:noFill/>
            <a:miter lim="800000"/>
            <a:headEnd/>
            <a:tailEnd/>
          </a:ln>
        </p:spPr>
        <p:txBody>
          <a:bodyPr anchor="ctr">
            <a:spAutoFit/>
          </a:bodyPr>
          <a:lstStyle/>
          <a:p>
            <a:pPr indent="450850" algn="just" eaLnBrk="0" hangingPunct="0">
              <a:tabLst>
                <a:tab pos="3467100" algn="ctr"/>
                <a:tab pos="5529263" algn="l"/>
              </a:tabLst>
            </a:pPr>
            <a:r>
              <a:rPr lang="ru-RU" sz="1600">
                <a:latin typeface="Times New Roman" pitchFamily="18" charset="0"/>
                <a:cs typeface="Times New Roman" pitchFamily="18" charset="0"/>
              </a:rPr>
              <a:t>На 2020 год подана заявка на заключение договора по уничтожению борщевика Сосновского химическим методом (двукратная обработка) на 12,0 га.</a:t>
            </a:r>
          </a:p>
          <a:p>
            <a:pPr indent="450850" algn="just" eaLnBrk="0" hangingPunct="0">
              <a:tabLst>
                <a:tab pos="3467100" algn="ctr"/>
                <a:tab pos="5529263" algn="l"/>
              </a:tabLst>
            </a:pPr>
            <a:r>
              <a:rPr lang="ru-RU" sz="1600">
                <a:latin typeface="Times New Roman" pitchFamily="18" charset="0"/>
                <a:cs typeface="Times New Roman" pitchFamily="18" charset="0"/>
              </a:rPr>
              <a:t>Считаю необходимым напомнить всем собственникам, арендаторам и пользователям об обязанности  проведения мероприятий по уничтожению борщевика Сосновского на своих земельных участках за счет собственных средств с учетом соблюдения техники безопасности при работе с химическими препаратами, с 05.01.2019 года областным законом № 47-оз от02.07.2003 г. «Об административных правонарушениях» внесены поправки и включена статья 4.10. «Нарушение требований  по скашиванию и уборке дикорастущей травы, корчеванию и удалению дикорастущего кустарника и удалению борщевика Сосновского» предусмотрена административная ответственность граждан, должностных лиц и юридических лиц и влечет наложение административного штрафа.</a:t>
            </a:r>
            <a:endParaRPr lang="ru-RU" sz="160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1"/>
          <p:cNvSpPr txBox="1">
            <a:spLocks noChangeArrowheads="1"/>
          </p:cNvSpPr>
          <p:nvPr/>
        </p:nvSpPr>
        <p:spPr bwMode="auto">
          <a:xfrm>
            <a:off x="250825" y="188913"/>
            <a:ext cx="8713788" cy="708025"/>
          </a:xfrm>
          <a:prstGeom prst="rect">
            <a:avLst/>
          </a:prstGeom>
          <a:noFill/>
          <a:ln w="9525">
            <a:noFill/>
            <a:miter lim="800000"/>
            <a:headEnd/>
            <a:tailEnd/>
          </a:ln>
        </p:spPr>
        <p:txBody>
          <a:bodyPr>
            <a:spAutoFit/>
          </a:bodyPr>
          <a:lstStyle/>
          <a:p>
            <a:pPr algn="ctr"/>
            <a:r>
              <a:rPr lang="ru-RU" sz="2000" b="1" u="sng">
                <a:latin typeface="Times New Roman" pitchFamily="18" charset="0"/>
                <a:cs typeface="Times New Roman" pitchFamily="18" charset="0"/>
              </a:rPr>
              <a:t>ПОДПРОГРАММА</a:t>
            </a:r>
            <a:r>
              <a:rPr lang="ru-RU" sz="2000" b="1">
                <a:latin typeface="Times New Roman" pitchFamily="18" charset="0"/>
                <a:cs typeface="Times New Roman" pitchFamily="18" charset="0"/>
              </a:rPr>
              <a:t> «Безопасность Мшинского сельского поселения Лужского муниципального района»</a:t>
            </a:r>
            <a:endParaRPr lang="ru-RU" sz="2000">
              <a:latin typeface="Franklin Gothic Book" pitchFamily="34" charset="0"/>
            </a:endParaRPr>
          </a:p>
        </p:txBody>
      </p:sp>
      <p:sp>
        <p:nvSpPr>
          <p:cNvPr id="3" name="Скругленный прямоугольник 2"/>
          <p:cNvSpPr/>
          <p:nvPr/>
        </p:nvSpPr>
        <p:spPr>
          <a:xfrm>
            <a:off x="539750" y="1125538"/>
            <a:ext cx="8208963" cy="12239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000" dirty="0">
                <a:solidFill>
                  <a:srgbClr val="1F497D"/>
                </a:solidFill>
                <a:latin typeface="Arial Black" pitchFamily="34" charset="0"/>
              </a:rPr>
              <a:t>Расходы на мероприятия по укреплению пожарной безопасности на территории поселений</a:t>
            </a:r>
          </a:p>
          <a:p>
            <a:pPr algn="ctr" fontAlgn="auto">
              <a:spcBef>
                <a:spcPts val="0"/>
              </a:spcBef>
              <a:spcAft>
                <a:spcPts val="0"/>
              </a:spcAft>
              <a:defRPr/>
            </a:pPr>
            <a:r>
              <a:rPr lang="ru-RU" sz="2000" dirty="0">
                <a:solidFill>
                  <a:srgbClr val="1F497D"/>
                </a:solidFill>
                <a:latin typeface="Arial Black" pitchFamily="34" charset="0"/>
              </a:rPr>
              <a:t>493,3 тыс. руб.</a:t>
            </a:r>
            <a:endParaRPr lang="ru-RU" sz="2000" dirty="0"/>
          </a:p>
        </p:txBody>
      </p:sp>
      <p:graphicFrame>
        <p:nvGraphicFramePr>
          <p:cNvPr id="7" name="Таблица 6"/>
          <p:cNvGraphicFramePr>
            <a:graphicFrameLocks noGrp="1"/>
          </p:cNvGraphicFramePr>
          <p:nvPr/>
        </p:nvGraphicFramePr>
        <p:xfrm>
          <a:off x="1258888" y="2565400"/>
          <a:ext cx="6696743" cy="3220730"/>
        </p:xfrm>
        <a:graphic>
          <a:graphicData uri="http://schemas.openxmlformats.org/drawingml/2006/table">
            <a:tbl>
              <a:tblPr/>
              <a:tblGrid>
                <a:gridCol w="1420137"/>
                <a:gridCol w="1828084"/>
                <a:gridCol w="1764655"/>
                <a:gridCol w="1683867"/>
              </a:tblGrid>
              <a:tr h="603887">
                <a:tc>
                  <a:txBody>
                    <a:bodyPr/>
                    <a:lstStyle/>
                    <a:p>
                      <a:pPr algn="just">
                        <a:lnSpc>
                          <a:spcPct val="115000"/>
                        </a:lnSpc>
                        <a:spcAft>
                          <a:spcPts val="0"/>
                        </a:spcAft>
                      </a:pPr>
                      <a:r>
                        <a:rPr lang="ru-RU" sz="1100" i="1">
                          <a:latin typeface="Times New Roman"/>
                          <a:ea typeface="Calibri"/>
                          <a:cs typeface="Times New Roman"/>
                        </a:rPr>
                        <a:t>Запланировано средств </a:t>
                      </a:r>
                      <a:endParaRPr lang="ru-RU" sz="1100">
                        <a:latin typeface="Calibri"/>
                        <a:ea typeface="Calibri"/>
                        <a:cs typeface="Times New Roman"/>
                      </a:endParaRPr>
                    </a:p>
                    <a:p>
                      <a:pPr algn="just">
                        <a:lnSpc>
                          <a:spcPct val="115000"/>
                        </a:lnSpc>
                        <a:spcAft>
                          <a:spcPts val="0"/>
                        </a:spcAft>
                      </a:pPr>
                      <a:r>
                        <a:rPr lang="ru-RU" sz="1100" i="1">
                          <a:latin typeface="Times New Roman"/>
                          <a:ea typeface="Calibri"/>
                          <a:cs typeface="Times New Roman"/>
                        </a:rPr>
                        <a:t>в  2019году</a:t>
                      </a:r>
                      <a:endParaRPr lang="ru-RU" sz="1100">
                        <a:latin typeface="Calibri"/>
                        <a:ea typeface="Calibri"/>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i="1">
                          <a:latin typeface="Times New Roman"/>
                          <a:ea typeface="Calibri"/>
                          <a:cs typeface="Times New Roman"/>
                        </a:rPr>
                        <a:t>Реализовано  средств </a:t>
                      </a:r>
                      <a:endParaRPr lang="ru-RU" sz="1100">
                        <a:latin typeface="Calibri"/>
                        <a:ea typeface="Calibri"/>
                        <a:cs typeface="Times New Roman"/>
                      </a:endParaRPr>
                    </a:p>
                    <a:p>
                      <a:pPr algn="just">
                        <a:lnSpc>
                          <a:spcPct val="115000"/>
                        </a:lnSpc>
                        <a:spcAft>
                          <a:spcPts val="0"/>
                        </a:spcAft>
                      </a:pPr>
                      <a:r>
                        <a:rPr lang="ru-RU" sz="1100" i="1">
                          <a:latin typeface="Times New Roman"/>
                          <a:ea typeface="Calibri"/>
                          <a:cs typeface="Times New Roman"/>
                        </a:rPr>
                        <a:t>в 2019 году</a:t>
                      </a:r>
                      <a:endParaRPr lang="ru-RU" sz="1100">
                        <a:latin typeface="Calibri"/>
                        <a:ea typeface="Calibri"/>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i="1">
                          <a:latin typeface="Times New Roman"/>
                          <a:ea typeface="Calibri"/>
                          <a:cs typeface="Times New Roman"/>
                        </a:rPr>
                        <a:t>Мероприятия на которые потрачены   средства в 2019году</a:t>
                      </a:r>
                      <a:endParaRPr lang="ru-RU" sz="1100">
                        <a:latin typeface="Calibri"/>
                        <a:ea typeface="Calibri"/>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i="1">
                          <a:latin typeface="Times New Roman"/>
                          <a:ea typeface="Calibri"/>
                          <a:cs typeface="Times New Roman"/>
                        </a:rPr>
                        <a:t>Запланировано на 2020год</a:t>
                      </a:r>
                      <a:endParaRPr lang="ru-RU" sz="1100">
                        <a:latin typeface="Calibri"/>
                        <a:ea typeface="Calibri"/>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6843">
                <a:tc>
                  <a:txBody>
                    <a:bodyPr/>
                    <a:lstStyle/>
                    <a:p>
                      <a:pPr algn="just">
                        <a:lnSpc>
                          <a:spcPct val="115000"/>
                        </a:lnSpc>
                        <a:spcAft>
                          <a:spcPts val="0"/>
                        </a:spcAft>
                      </a:pPr>
                      <a:endParaRPr lang="ru-RU" sz="1100">
                        <a:latin typeface="Calibri"/>
                        <a:ea typeface="Calibri"/>
                        <a:cs typeface="Times New Roman"/>
                      </a:endParaRPr>
                    </a:p>
                    <a:p>
                      <a:pPr algn="ctr">
                        <a:lnSpc>
                          <a:spcPct val="115000"/>
                        </a:lnSpc>
                        <a:spcAft>
                          <a:spcPts val="0"/>
                        </a:spcAft>
                      </a:pPr>
                      <a:r>
                        <a:rPr lang="ru-RU" sz="1100" b="1">
                          <a:latin typeface="Times New Roman"/>
                          <a:ea typeface="Calibri"/>
                          <a:cs typeface="Times New Roman"/>
                        </a:rPr>
                        <a:t>450 тыс. руб.</a:t>
                      </a:r>
                      <a:endParaRPr lang="ru-RU" sz="1100">
                        <a:latin typeface="Calibri"/>
                        <a:ea typeface="Calibri"/>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ru-RU" sz="1100">
                        <a:latin typeface="Times New Roman"/>
                        <a:ea typeface="Calibri"/>
                        <a:cs typeface="Times New Roman"/>
                      </a:endParaRPr>
                    </a:p>
                    <a:p>
                      <a:pPr algn="just">
                        <a:lnSpc>
                          <a:spcPct val="115000"/>
                        </a:lnSpc>
                        <a:spcAft>
                          <a:spcPts val="0"/>
                        </a:spcAft>
                      </a:pPr>
                      <a:r>
                        <a:rPr lang="ru-RU" sz="1100" b="1">
                          <a:latin typeface="Times New Roman"/>
                          <a:ea typeface="Calibri"/>
                          <a:cs typeface="Times New Roman"/>
                        </a:rPr>
                        <a:t>      449 250,56 тыс. руб.</a:t>
                      </a:r>
                      <a:endParaRPr lang="ru-RU" sz="1100">
                        <a:latin typeface="Calibri"/>
                        <a:ea typeface="Calibri"/>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100">
                          <a:latin typeface="Times New Roman"/>
                          <a:ea typeface="Calibri"/>
                          <a:cs typeface="Times New Roman"/>
                        </a:rPr>
                        <a:t>Подсыпка подъездного пути к водоему-4шт.- (ждем смету),установка знаков, установка рынд :- 140 000 тыс. руб.</a:t>
                      </a:r>
                      <a:endParaRPr lang="ru-RU" sz="1100">
                        <a:latin typeface="Calibri"/>
                        <a:ea typeface="Calibri"/>
                        <a:cs typeface="Times New Roman"/>
                      </a:endParaRPr>
                    </a:p>
                    <a:p>
                      <a:pPr algn="just">
                        <a:lnSpc>
                          <a:spcPct val="115000"/>
                        </a:lnSpc>
                        <a:spcAft>
                          <a:spcPts val="0"/>
                        </a:spcAft>
                      </a:pPr>
                      <a:r>
                        <a:rPr lang="ru-RU" sz="1100">
                          <a:latin typeface="Times New Roman"/>
                          <a:ea typeface="Calibri"/>
                          <a:cs typeface="Times New Roman"/>
                        </a:rPr>
                        <a:t>Чистка пожарных водоемов 4шт. - 74 тыс. руб. </a:t>
                      </a:r>
                      <a:endParaRPr lang="ru-RU" sz="1100">
                        <a:latin typeface="Calibri"/>
                        <a:ea typeface="Calibri"/>
                        <a:cs typeface="Times New Roman"/>
                      </a:endParaRPr>
                    </a:p>
                    <a:p>
                      <a:pPr algn="just">
                        <a:lnSpc>
                          <a:spcPct val="115000"/>
                        </a:lnSpc>
                        <a:spcAft>
                          <a:spcPts val="0"/>
                        </a:spcAft>
                      </a:pPr>
                      <a:r>
                        <a:rPr lang="ru-RU" sz="1100">
                          <a:latin typeface="Times New Roman"/>
                          <a:ea typeface="Calibri"/>
                          <a:cs typeface="Times New Roman"/>
                        </a:rPr>
                        <a:t>Вырубка ДКР в д. Низовская по границе с лесным массивом – 235 250 т.р.</a:t>
                      </a:r>
                      <a:endParaRPr lang="ru-RU" sz="1100">
                        <a:latin typeface="Calibri"/>
                        <a:ea typeface="Calibri"/>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ru-RU" sz="1100" dirty="0">
                        <a:latin typeface="Times New Roman"/>
                        <a:ea typeface="Calibri"/>
                        <a:cs typeface="Times New Roman"/>
                      </a:endParaRPr>
                    </a:p>
                    <a:p>
                      <a:pPr algn="just">
                        <a:lnSpc>
                          <a:spcPct val="115000"/>
                        </a:lnSpc>
                        <a:spcAft>
                          <a:spcPts val="0"/>
                        </a:spcAft>
                      </a:pPr>
                      <a:r>
                        <a:rPr lang="ru-RU" sz="1100" b="1" dirty="0">
                          <a:latin typeface="Times New Roman"/>
                          <a:ea typeface="Calibri"/>
                          <a:cs typeface="Times New Roman"/>
                        </a:rPr>
                        <a:t>350 000,00 тыс.руб.:-</a:t>
                      </a:r>
                      <a:endParaRPr lang="ru-RU" sz="1100" dirty="0">
                        <a:latin typeface="Calibri"/>
                        <a:ea typeface="Calibri"/>
                        <a:cs typeface="Times New Roman"/>
                      </a:endParaRPr>
                    </a:p>
                    <a:p>
                      <a:pPr algn="just">
                        <a:lnSpc>
                          <a:spcPct val="115000"/>
                        </a:lnSpc>
                        <a:spcAft>
                          <a:spcPts val="0"/>
                        </a:spcAft>
                      </a:pPr>
                      <a:r>
                        <a:rPr lang="ru-RU" sz="1100" dirty="0">
                          <a:latin typeface="Times New Roman"/>
                          <a:ea typeface="Calibri"/>
                          <a:cs typeface="Times New Roman"/>
                        </a:rPr>
                        <a:t>Чистка пожарных водоемов, подсыпка, установка знаков, установка рынд – ( п. Красный Маяк, д. Низовская, продолжить  вырубку ДКР в д. Низовская по границе с лесным массивом</a:t>
                      </a:r>
                      <a:endParaRPr lang="ru-RU" sz="1100" dirty="0">
                        <a:latin typeface="Calibri"/>
                        <a:ea typeface="Calibri"/>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1"/>
          <p:cNvSpPr txBox="1">
            <a:spLocks noChangeArrowheads="1"/>
          </p:cNvSpPr>
          <p:nvPr/>
        </p:nvSpPr>
        <p:spPr bwMode="auto">
          <a:xfrm>
            <a:off x="250825" y="188913"/>
            <a:ext cx="8713788" cy="708025"/>
          </a:xfrm>
          <a:prstGeom prst="rect">
            <a:avLst/>
          </a:prstGeom>
          <a:noFill/>
          <a:ln w="9525">
            <a:noFill/>
            <a:miter lim="800000"/>
            <a:headEnd/>
            <a:tailEnd/>
          </a:ln>
        </p:spPr>
        <p:txBody>
          <a:bodyPr>
            <a:spAutoFit/>
          </a:bodyPr>
          <a:lstStyle/>
          <a:p>
            <a:pPr algn="ctr"/>
            <a:r>
              <a:rPr lang="ru-RU" sz="2000" b="1" u="sng">
                <a:latin typeface="Times New Roman" pitchFamily="18" charset="0"/>
                <a:cs typeface="Times New Roman" pitchFamily="18" charset="0"/>
              </a:rPr>
              <a:t>ПОДПРОГРАММА</a:t>
            </a:r>
            <a:r>
              <a:rPr lang="ru-RU" sz="2000" b="1">
                <a:latin typeface="Times New Roman" pitchFamily="18" charset="0"/>
                <a:cs typeface="Times New Roman" pitchFamily="18" charset="0"/>
              </a:rPr>
              <a:t> «Развитие автомобильных дорог в Мшинском сельском поселении Лужского муниципального района»</a:t>
            </a:r>
            <a:endParaRPr lang="ru-RU" sz="2000">
              <a:latin typeface="Franklin Gothic Book" pitchFamily="34" charset="0"/>
            </a:endParaRPr>
          </a:p>
        </p:txBody>
      </p:sp>
      <p:sp>
        <p:nvSpPr>
          <p:cNvPr id="47107" name="TextBox 4"/>
          <p:cNvSpPr txBox="1">
            <a:spLocks noChangeArrowheads="1"/>
          </p:cNvSpPr>
          <p:nvPr/>
        </p:nvSpPr>
        <p:spPr bwMode="auto">
          <a:xfrm>
            <a:off x="323850" y="1052513"/>
            <a:ext cx="8712200" cy="2862262"/>
          </a:xfrm>
          <a:prstGeom prst="rect">
            <a:avLst/>
          </a:prstGeom>
          <a:noFill/>
          <a:ln w="9525">
            <a:noFill/>
            <a:miter lim="800000"/>
            <a:headEnd/>
            <a:tailEnd/>
          </a:ln>
        </p:spPr>
        <p:txBody>
          <a:bodyPr>
            <a:spAutoFit/>
          </a:bodyPr>
          <a:lstStyle/>
          <a:p>
            <a:pPr algn="just"/>
            <a:r>
              <a:rPr lang="ru-RU" sz="2000">
                <a:latin typeface="Times New Roman" pitchFamily="18" charset="0"/>
                <a:cs typeface="Times New Roman" pitchFamily="18" charset="0"/>
              </a:rPr>
              <a:t>В 2019 году израсходовано на ремонт и содержание автомобильных дорог общего пользования местного значения на сумму </a:t>
            </a:r>
            <a:r>
              <a:rPr lang="ru-RU" sz="2000" b="1" u="sng">
                <a:latin typeface="Times New Roman" pitchFamily="18" charset="0"/>
                <a:cs typeface="Times New Roman" pitchFamily="18" charset="0"/>
              </a:rPr>
              <a:t>5 613,3 тыс. руб.</a:t>
            </a:r>
          </a:p>
          <a:p>
            <a:pPr algn="just"/>
            <a:r>
              <a:rPr lang="ru-RU" sz="2000">
                <a:latin typeface="Times New Roman" pitchFamily="18" charset="0"/>
                <a:cs typeface="Times New Roman" pitchFamily="18" charset="0"/>
              </a:rPr>
              <a:t>Ремонт автомобильных дорог общего пользования местного значения осуществлялся по утвержденному плану ремонта дорог: </a:t>
            </a:r>
          </a:p>
          <a:p>
            <a:pPr algn="just"/>
            <a:r>
              <a:rPr lang="ru-RU" sz="2000">
                <a:latin typeface="Times New Roman" pitchFamily="18" charset="0"/>
                <a:cs typeface="Times New Roman" pitchFamily="18" charset="0"/>
              </a:rPr>
              <a:t>Ремонт авт.дороги по ул. Пролетарская п. Мшинская (асфальт) – 523 м</a:t>
            </a:r>
          </a:p>
          <a:p>
            <a:pPr algn="just"/>
            <a:r>
              <a:rPr lang="ru-RU" sz="2000">
                <a:latin typeface="Times New Roman" pitchFamily="18" charset="0"/>
                <a:cs typeface="Times New Roman" pitchFamily="18" charset="0"/>
              </a:rPr>
              <a:t>Ремонт авт.дороги по ул. Лесная п. Мшинская (отсыпка щебнем) – 130 м</a:t>
            </a:r>
          </a:p>
          <a:p>
            <a:pPr algn="just"/>
            <a:r>
              <a:rPr lang="ru-RU" sz="2000">
                <a:latin typeface="Times New Roman" pitchFamily="18" charset="0"/>
                <a:cs typeface="Times New Roman" pitchFamily="18" charset="0"/>
              </a:rPr>
              <a:t>Ремонт авт.дороги по ул. Вокзальная п.Мшинская (отсыпка щебнем) – 507 м</a:t>
            </a:r>
          </a:p>
          <a:p>
            <a:pPr algn="just"/>
            <a:r>
              <a:rPr lang="ru-RU" sz="2000">
                <a:latin typeface="Times New Roman" pitchFamily="18" charset="0"/>
                <a:cs typeface="Times New Roman" pitchFamily="18" charset="0"/>
              </a:rPr>
              <a:t>Ремонт авт.дороги по ул. Садовая п.Красный Маяк (отсыпка щебнем) – 445 м</a:t>
            </a:r>
          </a:p>
          <a:p>
            <a:pPr algn="just"/>
            <a:r>
              <a:rPr lang="ru-RU" sz="2000">
                <a:latin typeface="Times New Roman" pitchFamily="18" charset="0"/>
                <a:cs typeface="Times New Roman" pitchFamily="18" charset="0"/>
              </a:rPr>
              <a:t>Ремонт авт.дороги по ул. Советская д. д.Низовская(отсыпка щебнем) – 400 м</a:t>
            </a:r>
          </a:p>
        </p:txBody>
      </p:sp>
      <p:pic>
        <p:nvPicPr>
          <p:cNvPr id="47108" name="Picture 2" descr="C:\Users\Пользователь\Desktop\заархивировано\рабочий стол\договора\2018 договоры\п. Мшинская засыпка ям на дороге ул. Пролетарская и ул. Школьная\IMG_E2030.JPG"/>
          <p:cNvPicPr>
            <a:picLocks noChangeAspect="1" noChangeArrowheads="1"/>
          </p:cNvPicPr>
          <p:nvPr/>
        </p:nvPicPr>
        <p:blipFill>
          <a:blip r:embed="rId2" cstate="print"/>
          <a:srcRect/>
          <a:stretch>
            <a:fillRect/>
          </a:stretch>
        </p:blipFill>
        <p:spPr bwMode="auto">
          <a:xfrm>
            <a:off x="539750" y="4292600"/>
            <a:ext cx="1944688" cy="2305050"/>
          </a:xfrm>
          <a:prstGeom prst="rect">
            <a:avLst/>
          </a:prstGeom>
          <a:noFill/>
          <a:ln w="9525">
            <a:noFill/>
            <a:miter lim="800000"/>
            <a:headEnd/>
            <a:tailEnd/>
          </a:ln>
        </p:spPr>
      </p:pic>
      <p:pic>
        <p:nvPicPr>
          <p:cNvPr id="47109" name="Picture 3" descr="C:\Users\Пользователь\Desktop\заархивировано\рабочий стол\договора\2018 договоры\п. Мшинская засыпка ям на дороге ул. Пролетарская и ул. Школьная\IMG_E2029.JPG"/>
          <p:cNvPicPr>
            <a:picLocks noChangeAspect="1" noChangeArrowheads="1"/>
          </p:cNvPicPr>
          <p:nvPr/>
        </p:nvPicPr>
        <p:blipFill>
          <a:blip r:embed="rId3" cstate="print"/>
          <a:srcRect/>
          <a:stretch>
            <a:fillRect/>
          </a:stretch>
        </p:blipFill>
        <p:spPr bwMode="auto">
          <a:xfrm>
            <a:off x="5651500" y="4292600"/>
            <a:ext cx="2952750" cy="2232025"/>
          </a:xfrm>
          <a:prstGeom prst="rect">
            <a:avLst/>
          </a:prstGeom>
          <a:noFill/>
          <a:ln w="9525">
            <a:noFill/>
            <a:miter lim="800000"/>
            <a:headEnd/>
            <a:tailEnd/>
          </a:ln>
        </p:spPr>
      </p:pic>
      <p:pic>
        <p:nvPicPr>
          <p:cNvPr id="47110" name="Picture 2" descr="C:\Users\Пользователь\Desktop\отчет 2019\дороги\подъезд к дому Лесная, 16 16.11.2018 (8).JPG"/>
          <p:cNvPicPr>
            <a:picLocks noChangeAspect="1" noChangeArrowheads="1"/>
          </p:cNvPicPr>
          <p:nvPr/>
        </p:nvPicPr>
        <p:blipFill>
          <a:blip r:embed="rId4" cstate="print"/>
          <a:srcRect/>
          <a:stretch>
            <a:fillRect/>
          </a:stretch>
        </p:blipFill>
        <p:spPr bwMode="auto">
          <a:xfrm>
            <a:off x="2700338" y="4292600"/>
            <a:ext cx="2727325" cy="2232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1"/>
          <p:cNvSpPr txBox="1">
            <a:spLocks noChangeArrowheads="1"/>
          </p:cNvSpPr>
          <p:nvPr/>
        </p:nvSpPr>
        <p:spPr bwMode="auto">
          <a:xfrm>
            <a:off x="250825" y="188913"/>
            <a:ext cx="8713788" cy="708025"/>
          </a:xfrm>
          <a:prstGeom prst="rect">
            <a:avLst/>
          </a:prstGeom>
          <a:noFill/>
          <a:ln w="9525">
            <a:noFill/>
            <a:miter lim="800000"/>
            <a:headEnd/>
            <a:tailEnd/>
          </a:ln>
        </p:spPr>
        <p:txBody>
          <a:bodyPr>
            <a:spAutoFit/>
          </a:bodyPr>
          <a:lstStyle/>
          <a:p>
            <a:pPr algn="ctr"/>
            <a:r>
              <a:rPr lang="ru-RU" sz="2000" b="1" u="sng">
                <a:latin typeface="Times New Roman" pitchFamily="18" charset="0"/>
                <a:cs typeface="Times New Roman" pitchFamily="18" charset="0"/>
              </a:rPr>
              <a:t>ПОДПРОГРАММА</a:t>
            </a:r>
            <a:r>
              <a:rPr lang="ru-RU" sz="2000" b="1">
                <a:latin typeface="Times New Roman" pitchFamily="18" charset="0"/>
                <a:cs typeface="Times New Roman" pitchFamily="18" charset="0"/>
              </a:rPr>
              <a:t> «Развитие автомобильных дорог в Мшинском сельском поселении Лужского муниципального района»</a:t>
            </a:r>
            <a:endParaRPr lang="ru-RU" sz="2000">
              <a:latin typeface="Franklin Gothic Book" pitchFamily="34" charset="0"/>
            </a:endParaRPr>
          </a:p>
        </p:txBody>
      </p:sp>
      <p:sp>
        <p:nvSpPr>
          <p:cNvPr id="48131" name="TextBox 2"/>
          <p:cNvSpPr txBox="1">
            <a:spLocks noChangeArrowheads="1"/>
          </p:cNvSpPr>
          <p:nvPr/>
        </p:nvSpPr>
        <p:spPr bwMode="auto">
          <a:xfrm>
            <a:off x="323850" y="908050"/>
            <a:ext cx="8569325" cy="2170113"/>
          </a:xfrm>
          <a:prstGeom prst="rect">
            <a:avLst/>
          </a:prstGeom>
          <a:noFill/>
          <a:ln w="9525">
            <a:noFill/>
            <a:miter lim="800000"/>
            <a:headEnd/>
            <a:tailEnd/>
          </a:ln>
        </p:spPr>
        <p:txBody>
          <a:bodyPr>
            <a:spAutoFit/>
          </a:bodyPr>
          <a:lstStyle/>
          <a:p>
            <a:pPr algn="just"/>
            <a:r>
              <a:rPr lang="ru-RU">
                <a:latin typeface="Times New Roman" pitchFamily="18" charset="0"/>
                <a:cs typeface="Times New Roman" pitchFamily="18" charset="0"/>
              </a:rPr>
              <a:t>По соглашению с КДХ ЛО была получена субсидия на проведение мероприятий по ремонту автомобильных дорог общего пользования местного значения. В результате конкурсных процедур заключен муниципальный контракт с ООО «Северо-Западная Строительная Компания» на сумму   </a:t>
            </a:r>
            <a:r>
              <a:rPr lang="ru-RU" b="1" u="sng">
                <a:latin typeface="Times New Roman" pitchFamily="18" charset="0"/>
                <a:cs typeface="Times New Roman" pitchFamily="18" charset="0"/>
              </a:rPr>
              <a:t>2 003,1 тыс. руб., </a:t>
            </a:r>
          </a:p>
          <a:p>
            <a:pPr algn="just"/>
            <a:r>
              <a:rPr lang="ru-RU">
                <a:latin typeface="Times New Roman" pitchFamily="18" charset="0"/>
                <a:cs typeface="Times New Roman" pitchFamily="18" charset="0"/>
              </a:rPr>
              <a:t>в том числе</a:t>
            </a:r>
          </a:p>
          <a:p>
            <a:pPr algn="just"/>
            <a:r>
              <a:rPr lang="ru-RU">
                <a:latin typeface="Times New Roman" pitchFamily="18" charset="0"/>
                <a:cs typeface="Times New Roman" pitchFamily="18" charset="0"/>
              </a:rPr>
              <a:t>областного бюджета: 1 346,7 тыс. руб., местного бюджета: 656,4 тыс. руб.</a:t>
            </a:r>
          </a:p>
          <a:p>
            <a:pPr algn="just"/>
            <a:endParaRPr lang="ru-RU" sz="900">
              <a:latin typeface="Times New Roman" pitchFamily="18" charset="0"/>
              <a:cs typeface="Times New Roman" pitchFamily="18" charset="0"/>
            </a:endParaRPr>
          </a:p>
          <a:p>
            <a:endParaRPr lang="ru-RU">
              <a:latin typeface="Franklin Gothic Book" pitchFamily="34" charset="0"/>
            </a:endParaRPr>
          </a:p>
        </p:txBody>
      </p:sp>
      <p:pic>
        <p:nvPicPr>
          <p:cNvPr id="48132" name="Picture 9" descr="C:\Users\73B5~1\AppData\Local\Temp\Rar$DI00.652\IMG_20190617_125538.jpg"/>
          <p:cNvPicPr>
            <a:picLocks noChangeAspect="1" noChangeArrowheads="1"/>
          </p:cNvPicPr>
          <p:nvPr/>
        </p:nvPicPr>
        <p:blipFill>
          <a:blip r:embed="rId2" cstate="print"/>
          <a:srcRect/>
          <a:stretch>
            <a:fillRect/>
          </a:stretch>
        </p:blipFill>
        <p:spPr bwMode="auto">
          <a:xfrm>
            <a:off x="684213" y="2852738"/>
            <a:ext cx="3527425" cy="3313112"/>
          </a:xfrm>
          <a:prstGeom prst="rect">
            <a:avLst/>
          </a:prstGeom>
          <a:noFill/>
          <a:ln w="9525">
            <a:noFill/>
            <a:miter lim="800000"/>
            <a:headEnd/>
            <a:tailEnd/>
          </a:ln>
        </p:spPr>
      </p:pic>
      <p:pic>
        <p:nvPicPr>
          <p:cNvPr id="48133" name="Picture 10" descr="C:\Users\73B5~1\AppData\Local\Temp\Rar$DI02.073\IMG_20190617_125411.jpg"/>
          <p:cNvPicPr>
            <a:picLocks noChangeAspect="1" noChangeArrowheads="1"/>
          </p:cNvPicPr>
          <p:nvPr/>
        </p:nvPicPr>
        <p:blipFill>
          <a:blip r:embed="rId3" cstate="print"/>
          <a:srcRect/>
          <a:stretch>
            <a:fillRect/>
          </a:stretch>
        </p:blipFill>
        <p:spPr bwMode="auto">
          <a:xfrm>
            <a:off x="4572000" y="2852738"/>
            <a:ext cx="3752850" cy="3284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1"/>
          <p:cNvSpPr txBox="1">
            <a:spLocks noChangeArrowheads="1"/>
          </p:cNvSpPr>
          <p:nvPr/>
        </p:nvSpPr>
        <p:spPr bwMode="auto">
          <a:xfrm>
            <a:off x="250825" y="188913"/>
            <a:ext cx="8713788" cy="708025"/>
          </a:xfrm>
          <a:prstGeom prst="rect">
            <a:avLst/>
          </a:prstGeom>
          <a:noFill/>
          <a:ln w="9525">
            <a:noFill/>
            <a:miter lim="800000"/>
            <a:headEnd/>
            <a:tailEnd/>
          </a:ln>
        </p:spPr>
        <p:txBody>
          <a:bodyPr>
            <a:spAutoFit/>
          </a:bodyPr>
          <a:lstStyle/>
          <a:p>
            <a:pPr algn="ctr"/>
            <a:r>
              <a:rPr lang="ru-RU" sz="2000" b="1" u="sng">
                <a:latin typeface="Times New Roman" pitchFamily="18" charset="0"/>
                <a:cs typeface="Times New Roman" pitchFamily="18" charset="0"/>
              </a:rPr>
              <a:t>ПОДПРОГРАММА</a:t>
            </a:r>
            <a:r>
              <a:rPr lang="ru-RU" sz="2000" b="1">
                <a:latin typeface="Times New Roman" pitchFamily="18" charset="0"/>
                <a:cs typeface="Times New Roman" pitchFamily="18" charset="0"/>
              </a:rPr>
              <a:t> «Развитие муниципальной службы в администрации Мшинского сельского поселения»</a:t>
            </a:r>
            <a:endParaRPr lang="ru-RU" sz="2000">
              <a:latin typeface="Franklin Gothic Book" pitchFamily="34" charset="0"/>
            </a:endParaRPr>
          </a:p>
        </p:txBody>
      </p:sp>
      <p:sp>
        <p:nvSpPr>
          <p:cNvPr id="3" name="Скругленный прямоугольник 2"/>
          <p:cNvSpPr/>
          <p:nvPr/>
        </p:nvSpPr>
        <p:spPr>
          <a:xfrm>
            <a:off x="323850" y="1125538"/>
            <a:ext cx="8569325" cy="12239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000" dirty="0">
                <a:solidFill>
                  <a:srgbClr val="1F497D"/>
                </a:solidFill>
                <a:latin typeface="Arial Black" pitchFamily="34" charset="0"/>
              </a:rPr>
              <a:t>Расходы на профессиональную переподготовку и повышение квалификации муниципальных служащих</a:t>
            </a:r>
          </a:p>
          <a:p>
            <a:pPr algn="ctr" fontAlgn="auto">
              <a:spcBef>
                <a:spcPts val="0"/>
              </a:spcBef>
              <a:spcAft>
                <a:spcPts val="0"/>
              </a:spcAft>
              <a:defRPr/>
            </a:pPr>
            <a:r>
              <a:rPr lang="ru-RU" sz="2000" dirty="0">
                <a:solidFill>
                  <a:srgbClr val="1F497D"/>
                </a:solidFill>
                <a:latin typeface="Arial Black" pitchFamily="34" charset="0"/>
              </a:rPr>
              <a:t>41,5 тыс. руб.</a:t>
            </a:r>
            <a:endParaRPr lang="ru-RU" sz="2000" dirty="0"/>
          </a:p>
        </p:txBody>
      </p:sp>
      <p:pic>
        <p:nvPicPr>
          <p:cNvPr id="49156" name="Picture 10" descr="C:\Users\Пользователь\Desktop\диплом Полтэф.png"/>
          <p:cNvPicPr>
            <a:picLocks noChangeAspect="1" noChangeArrowheads="1"/>
          </p:cNvPicPr>
          <p:nvPr/>
        </p:nvPicPr>
        <p:blipFill>
          <a:blip r:embed="rId2" cstate="print"/>
          <a:srcRect/>
          <a:stretch>
            <a:fillRect/>
          </a:stretch>
        </p:blipFill>
        <p:spPr bwMode="auto">
          <a:xfrm>
            <a:off x="1331913" y="2997200"/>
            <a:ext cx="3581400" cy="2603500"/>
          </a:xfrm>
          <a:prstGeom prst="rect">
            <a:avLst/>
          </a:prstGeom>
          <a:noFill/>
          <a:ln w="9525">
            <a:noFill/>
            <a:miter lim="800000"/>
            <a:headEnd/>
            <a:tailEnd/>
          </a:ln>
        </p:spPr>
      </p:pic>
      <p:pic>
        <p:nvPicPr>
          <p:cNvPr id="49157" name="Picture 11" descr="C:\Users\Пользователь\Desktop\1С диплом Гладышева.jpg"/>
          <p:cNvPicPr>
            <a:picLocks noChangeAspect="1" noChangeArrowheads="1"/>
          </p:cNvPicPr>
          <p:nvPr/>
        </p:nvPicPr>
        <p:blipFill>
          <a:blip r:embed="rId3" cstate="print"/>
          <a:srcRect/>
          <a:stretch>
            <a:fillRect/>
          </a:stretch>
        </p:blipFill>
        <p:spPr bwMode="auto">
          <a:xfrm>
            <a:off x="5076825" y="3716338"/>
            <a:ext cx="3284538" cy="2389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714375" y="333375"/>
            <a:ext cx="7715250" cy="5938838"/>
          </a:xfrm>
          <a:prstGeom prst="rect">
            <a:avLst/>
          </a:prstGeom>
          <a:noFill/>
          <a:ln w="9525">
            <a:noFill/>
            <a:miter lim="800000"/>
            <a:headEnd/>
            <a:tailEnd/>
          </a:ln>
        </p:spPr>
        <p:txBody>
          <a:bodyPr>
            <a:spAutoFit/>
          </a:bodyPr>
          <a:lstStyle/>
          <a:p>
            <a:pPr algn="ctr">
              <a:defRPr/>
            </a:pPr>
            <a:r>
              <a:rPr lang="ru-RU" sz="2000" b="1" i="1" dirty="0">
                <a:latin typeface="Times New Roman" pitchFamily="18" charset="0"/>
                <a:cs typeface="Times New Roman" pitchFamily="18" charset="0"/>
              </a:rPr>
              <a:t>Уважаемые жители и гости!</a:t>
            </a:r>
          </a:p>
          <a:p>
            <a:pPr algn="ctr">
              <a:defRPr/>
            </a:pPr>
            <a:endParaRPr lang="ru-RU" sz="2000" b="1" i="1" dirty="0">
              <a:latin typeface="Times New Roman" pitchFamily="18" charset="0"/>
              <a:cs typeface="Times New Roman" pitchFamily="18" charset="0"/>
            </a:endParaRPr>
          </a:p>
          <a:p>
            <a:pPr indent="450000" algn="just">
              <a:spcAft>
                <a:spcPts val="1200"/>
              </a:spcAft>
              <a:defRPr/>
            </a:pPr>
            <a:r>
              <a:rPr lang="ru-RU" sz="2000" dirty="0">
                <a:latin typeface="Times New Roman" pitchFamily="18" charset="0"/>
                <a:cs typeface="Times New Roman" pitchFamily="18" charset="0"/>
              </a:rPr>
              <a:t>Сегодня мы собрались здесь вместе для того, чтобы подвести итоги проделанной работы в прошедшем 2019 году и обсудить задачи на 2020 год.</a:t>
            </a:r>
          </a:p>
          <a:p>
            <a:pPr indent="450000" algn="just">
              <a:spcAft>
                <a:spcPts val="1200"/>
              </a:spcAft>
              <a:defRPr/>
            </a:pPr>
            <a:r>
              <a:rPr lang="ru-RU" sz="2000" dirty="0">
                <a:latin typeface="Times New Roman" pitchFamily="18" charset="0"/>
                <a:cs typeface="Times New Roman" pitchFamily="18" charset="0"/>
              </a:rPr>
              <a:t>В соответствии с действующим Федеральным законодательством главы сельских поселений ежегодно отчитываются перед населением о проделанной работе.</a:t>
            </a:r>
          </a:p>
          <a:p>
            <a:pPr indent="450000" algn="just">
              <a:spcAft>
                <a:spcPts val="1200"/>
              </a:spcAft>
              <a:defRPr/>
            </a:pPr>
            <a:r>
              <a:rPr lang="ru-RU" sz="2000" dirty="0">
                <a:latin typeface="Times New Roman" pitchFamily="18" charset="0"/>
                <a:cs typeface="Times New Roman" pitchFamily="18" charset="0"/>
              </a:rPr>
              <a:t>Администрация поселения – это тот орган власти, который решает самые насущные, самые близкие и часто встречающиеся повседневные проблемы своих жителей. Именно поэтому местное самоуправление должно эффективно отвечать на тот вопрос, который существует, и мы в поселении стремимся создать механизмы, которые способствовали бы максимальному стимулированию деятельности нашей поселенческой власти. И успех преобразований, происходящих в поселении во многом зависит от нашей совместной работы и от доверия друг к другу – доверия людей к власти и наоборот власти к людям.</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Рисунок 6" descr="культура.png"/>
          <p:cNvPicPr>
            <a:picLocks noChangeAspect="1"/>
          </p:cNvPicPr>
          <p:nvPr/>
        </p:nvPicPr>
        <p:blipFill>
          <a:blip r:embed="rId2" cstate="print"/>
          <a:srcRect/>
          <a:stretch>
            <a:fillRect/>
          </a:stretch>
        </p:blipFill>
        <p:spPr bwMode="auto">
          <a:xfrm rot="-1023512">
            <a:off x="3309938" y="2170113"/>
            <a:ext cx="2535237" cy="2089150"/>
          </a:xfrm>
          <a:prstGeom prst="rect">
            <a:avLst/>
          </a:prstGeom>
          <a:noFill/>
          <a:ln w="9525">
            <a:noFill/>
            <a:miter lim="800000"/>
            <a:headEnd/>
            <a:tailEnd/>
          </a:ln>
        </p:spPr>
      </p:pic>
      <p:sp>
        <p:nvSpPr>
          <p:cNvPr id="50179" name="TextBox 1"/>
          <p:cNvSpPr txBox="1">
            <a:spLocks noChangeArrowheads="1"/>
          </p:cNvSpPr>
          <p:nvPr/>
        </p:nvSpPr>
        <p:spPr bwMode="auto">
          <a:xfrm>
            <a:off x="250825" y="188913"/>
            <a:ext cx="8713788" cy="708025"/>
          </a:xfrm>
          <a:prstGeom prst="rect">
            <a:avLst/>
          </a:prstGeom>
          <a:noFill/>
          <a:ln w="9525">
            <a:noFill/>
            <a:miter lim="800000"/>
            <a:headEnd/>
            <a:tailEnd/>
          </a:ln>
        </p:spPr>
        <p:txBody>
          <a:bodyPr>
            <a:spAutoFit/>
          </a:bodyPr>
          <a:lstStyle/>
          <a:p>
            <a:pPr algn="ctr"/>
            <a:r>
              <a:rPr lang="ru-RU" sz="2000" b="1" u="sng">
                <a:latin typeface="Times New Roman" pitchFamily="18" charset="0"/>
                <a:cs typeface="Times New Roman" pitchFamily="18" charset="0"/>
              </a:rPr>
              <a:t>ПОДПРОГРАММА</a:t>
            </a:r>
            <a:r>
              <a:rPr lang="ru-RU" sz="2000" b="1">
                <a:latin typeface="Times New Roman" pitchFamily="18" charset="0"/>
                <a:cs typeface="Times New Roman" pitchFamily="18" charset="0"/>
              </a:rPr>
              <a:t> «Развитие культуры, физической культуры и спорта в Мшинском сельском поселении Лужского муниципального района»</a:t>
            </a:r>
            <a:endParaRPr lang="ru-RU" sz="2000">
              <a:latin typeface="Franklin Gothic Book" pitchFamily="34" charset="0"/>
            </a:endParaRPr>
          </a:p>
        </p:txBody>
      </p:sp>
      <p:graphicFrame>
        <p:nvGraphicFramePr>
          <p:cNvPr id="5" name="Содержимое 7"/>
          <p:cNvGraphicFramePr>
            <a:graphicFrameLocks/>
          </p:cNvGraphicFramePr>
          <p:nvPr/>
        </p:nvGraphicFramePr>
        <p:xfrm>
          <a:off x="323528" y="1124744"/>
          <a:ext cx="8496944" cy="554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0181" name="TextBox 8"/>
          <p:cNvSpPr txBox="1">
            <a:spLocks noChangeArrowheads="1"/>
          </p:cNvSpPr>
          <p:nvPr/>
        </p:nvSpPr>
        <p:spPr bwMode="auto">
          <a:xfrm>
            <a:off x="179388" y="981075"/>
            <a:ext cx="2736850" cy="307975"/>
          </a:xfrm>
          <a:prstGeom prst="rect">
            <a:avLst/>
          </a:prstGeom>
          <a:noFill/>
          <a:ln w="9525">
            <a:noFill/>
            <a:miter lim="800000"/>
            <a:headEnd/>
            <a:tailEnd/>
          </a:ln>
        </p:spPr>
        <p:txBody>
          <a:bodyPr>
            <a:spAutoFit/>
          </a:bodyPr>
          <a:lstStyle/>
          <a:p>
            <a:pPr algn="r"/>
            <a:r>
              <a:rPr lang="ru-RU" sz="1400" i="1">
                <a:latin typeface="Times New Roman" pitchFamily="18" charset="0"/>
                <a:cs typeface="Times New Roman" pitchFamily="18" charset="0"/>
              </a:rPr>
              <a:t>данные указанны в тыс. рублей</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2"/>
          <p:cNvSpPr txBox="1">
            <a:spLocks/>
          </p:cNvSpPr>
          <p:nvPr/>
        </p:nvSpPr>
        <p:spPr>
          <a:xfrm>
            <a:off x="428596" y="214290"/>
            <a:ext cx="8429684" cy="857256"/>
          </a:xfrm>
          <a:prstGeom prst="rect">
            <a:avLst/>
          </a:prstGeom>
        </p:spPr>
        <p:txBody>
          <a:bodyPr>
            <a:normAutofit fontScale="70000" lnSpcReduction="20000"/>
          </a:bodyPr>
          <a:lstStyle/>
          <a:p>
            <a:pPr algn="ctr" fontAlgn="auto">
              <a:spcAft>
                <a:spcPts val="0"/>
              </a:spcAft>
              <a:defRPr/>
            </a:pPr>
            <a:r>
              <a:rPr lang="ru-RU" sz="3600" b="1" cap="all" dirty="0">
                <a:solidFill>
                  <a:schemeClr val="tx2"/>
                </a:solidFill>
                <a:effectLst>
                  <a:reflection blurRad="12700" stA="48000" endA="300" endPos="55000" dir="5400000" sy="-90000" algn="bl" rotWithShape="0"/>
                </a:effectLst>
                <a:latin typeface="Times New Roman" pitchFamily="18" charset="0"/>
                <a:ea typeface="+mj-ea"/>
                <a:cs typeface="Times New Roman" pitchFamily="18" charset="0"/>
              </a:rPr>
              <a:t>Деятельность социально-культурного центра Мшинского сельского поселения</a:t>
            </a:r>
          </a:p>
        </p:txBody>
      </p:sp>
      <p:sp>
        <p:nvSpPr>
          <p:cNvPr id="3" name="Текст 3"/>
          <p:cNvSpPr txBox="1">
            <a:spLocks/>
          </p:cNvSpPr>
          <p:nvPr/>
        </p:nvSpPr>
        <p:spPr>
          <a:xfrm>
            <a:off x="428625" y="1143000"/>
            <a:ext cx="8429625" cy="3214688"/>
          </a:xfrm>
          <a:prstGeom prst="rect">
            <a:avLst/>
          </a:prstGeom>
        </p:spPr>
        <p:txBody>
          <a:bodyPr/>
          <a:lstStyle/>
          <a:p>
            <a:pPr marL="342900" indent="-342900" algn="just" fontAlgn="auto">
              <a:spcBef>
                <a:spcPct val="20000"/>
              </a:spcBef>
              <a:spcAft>
                <a:spcPts val="0"/>
              </a:spcAft>
              <a:buClr>
                <a:schemeClr val="accent1"/>
              </a:buClr>
              <a:buSzPct val="70000"/>
              <a:defRPr/>
            </a:pPr>
            <a:r>
              <a:rPr lang="ru-RU" sz="2000" b="1" dirty="0">
                <a:solidFill>
                  <a:schemeClr val="tx2"/>
                </a:solidFill>
                <a:latin typeface="Times New Roman" pitchFamily="18" charset="0"/>
                <a:cs typeface="Times New Roman" pitchFamily="18" charset="0"/>
              </a:rPr>
              <a:t>На территории Мшинского СП находятся:</a:t>
            </a:r>
          </a:p>
          <a:p>
            <a:pPr marL="342900" indent="-342900" algn="just" fontAlgn="auto">
              <a:spcBef>
                <a:spcPct val="20000"/>
              </a:spcBef>
              <a:spcAft>
                <a:spcPts val="0"/>
              </a:spcAft>
              <a:buClr>
                <a:schemeClr val="accent1"/>
              </a:buClr>
              <a:buSzPct val="70000"/>
              <a:buFont typeface="Wingdings 2"/>
              <a:buChar char=""/>
              <a:defRPr/>
            </a:pPr>
            <a:r>
              <a:rPr lang="ru-RU" sz="2000" dirty="0">
                <a:solidFill>
                  <a:schemeClr val="tx2"/>
                </a:solidFill>
                <a:latin typeface="Times New Roman" pitchFamily="18" charset="0"/>
                <a:cs typeface="Times New Roman" pitchFamily="18" charset="0"/>
              </a:rPr>
              <a:t>-</a:t>
            </a:r>
            <a:r>
              <a:rPr lang="ru-RU" sz="2000" b="1" dirty="0">
                <a:solidFill>
                  <a:schemeClr val="tx2"/>
                </a:solidFill>
                <a:latin typeface="Times New Roman" pitchFamily="18" charset="0"/>
                <a:cs typeface="Times New Roman" pitchFamily="18" charset="0"/>
              </a:rPr>
              <a:t> </a:t>
            </a:r>
            <a:r>
              <a:rPr lang="ru-RU" sz="2000" dirty="0">
                <a:solidFill>
                  <a:schemeClr val="tx2"/>
                </a:solidFill>
                <a:latin typeface="Times New Roman" pitchFamily="18" charset="0"/>
                <a:cs typeface="Times New Roman" pitchFamily="18" charset="0"/>
              </a:rPr>
              <a:t>дом культуры в д. </a:t>
            </a:r>
            <a:r>
              <a:rPr lang="ru-RU" sz="2000" dirty="0" err="1">
                <a:solidFill>
                  <a:schemeClr val="tx2"/>
                </a:solidFill>
                <a:latin typeface="Times New Roman" pitchFamily="18" charset="0"/>
                <a:cs typeface="Times New Roman" pitchFamily="18" charset="0"/>
              </a:rPr>
              <a:t>Пехенец</a:t>
            </a:r>
            <a:endParaRPr lang="ru-RU" sz="2000" dirty="0">
              <a:solidFill>
                <a:schemeClr val="tx2"/>
              </a:solidFill>
              <a:latin typeface="Times New Roman" pitchFamily="18" charset="0"/>
              <a:cs typeface="Times New Roman" pitchFamily="18" charset="0"/>
            </a:endParaRPr>
          </a:p>
          <a:p>
            <a:pPr marL="342900" indent="-342900" algn="just" fontAlgn="auto">
              <a:spcBef>
                <a:spcPct val="20000"/>
              </a:spcBef>
              <a:spcAft>
                <a:spcPts val="0"/>
              </a:spcAft>
              <a:buClr>
                <a:schemeClr val="accent1"/>
              </a:buClr>
              <a:buSzPct val="70000"/>
              <a:buFont typeface="Wingdings 2"/>
              <a:buChar char=""/>
              <a:defRPr/>
            </a:pPr>
            <a:r>
              <a:rPr lang="ru-RU" sz="2000" dirty="0">
                <a:solidFill>
                  <a:schemeClr val="tx2"/>
                </a:solidFill>
                <a:latin typeface="Times New Roman" pitchFamily="18" charset="0"/>
                <a:cs typeface="Times New Roman" pitchFamily="18" charset="0"/>
              </a:rPr>
              <a:t>- </a:t>
            </a:r>
            <a:r>
              <a:rPr lang="ru-RU" sz="2000" dirty="0" err="1">
                <a:solidFill>
                  <a:schemeClr val="tx2"/>
                </a:solidFill>
                <a:latin typeface="Times New Roman" pitchFamily="18" charset="0"/>
                <a:cs typeface="Times New Roman" pitchFamily="18" charset="0"/>
              </a:rPr>
              <a:t>досуговый</a:t>
            </a:r>
            <a:r>
              <a:rPr lang="ru-RU" sz="2000" dirty="0">
                <a:solidFill>
                  <a:schemeClr val="tx2"/>
                </a:solidFill>
                <a:latin typeface="Times New Roman" pitchFamily="18" charset="0"/>
                <a:cs typeface="Times New Roman" pitchFamily="18" charset="0"/>
              </a:rPr>
              <a:t> центр в п. Красный Маяк</a:t>
            </a:r>
          </a:p>
          <a:p>
            <a:pPr marL="342900" indent="-342900" algn="just" fontAlgn="auto">
              <a:spcBef>
                <a:spcPct val="20000"/>
              </a:spcBef>
              <a:spcAft>
                <a:spcPts val="0"/>
              </a:spcAft>
              <a:buClr>
                <a:schemeClr val="accent1"/>
              </a:buClr>
              <a:buSzPct val="70000"/>
              <a:buFont typeface="Wingdings 2"/>
              <a:buChar char=""/>
              <a:defRPr/>
            </a:pPr>
            <a:r>
              <a:rPr lang="ru-RU" sz="2000" dirty="0">
                <a:solidFill>
                  <a:schemeClr val="tx2"/>
                </a:solidFill>
                <a:latin typeface="Times New Roman" pitchFamily="18" charset="0"/>
                <a:cs typeface="Times New Roman" pitchFamily="18" charset="0"/>
              </a:rPr>
              <a:t>- библиотеки в п. </a:t>
            </a:r>
            <a:r>
              <a:rPr lang="ru-RU" sz="2000" dirty="0" err="1">
                <a:solidFill>
                  <a:schemeClr val="tx2"/>
                </a:solidFill>
                <a:latin typeface="Times New Roman" pitchFamily="18" charset="0"/>
                <a:cs typeface="Times New Roman" pitchFamily="18" charset="0"/>
              </a:rPr>
              <a:t>Мшинская</a:t>
            </a:r>
            <a:r>
              <a:rPr lang="ru-RU" sz="2000" dirty="0">
                <a:solidFill>
                  <a:schemeClr val="tx2"/>
                </a:solidFill>
                <a:latin typeface="Times New Roman" pitchFamily="18" charset="0"/>
                <a:cs typeface="Times New Roman" pitchFamily="18" charset="0"/>
              </a:rPr>
              <a:t>, п.Красный Маяк, д. </a:t>
            </a:r>
            <a:r>
              <a:rPr lang="ru-RU" sz="2000" dirty="0" err="1">
                <a:solidFill>
                  <a:schemeClr val="tx2"/>
                </a:solidFill>
                <a:latin typeface="Times New Roman" pitchFamily="18" charset="0"/>
                <a:cs typeface="Times New Roman" pitchFamily="18" charset="0"/>
              </a:rPr>
              <a:t>Низовская</a:t>
            </a:r>
            <a:r>
              <a:rPr lang="ru-RU" sz="2000" dirty="0">
                <a:solidFill>
                  <a:schemeClr val="tx2"/>
                </a:solidFill>
                <a:latin typeface="Times New Roman" pitchFamily="18" charset="0"/>
                <a:cs typeface="Times New Roman" pitchFamily="18" charset="0"/>
              </a:rPr>
              <a:t>, д. </a:t>
            </a:r>
            <a:r>
              <a:rPr lang="ru-RU" sz="2000" dirty="0" err="1">
                <a:solidFill>
                  <a:schemeClr val="tx2"/>
                </a:solidFill>
                <a:latin typeface="Times New Roman" pitchFamily="18" charset="0"/>
                <a:cs typeface="Times New Roman" pitchFamily="18" charset="0"/>
              </a:rPr>
              <a:t>Пехенец</a:t>
            </a:r>
            <a:r>
              <a:rPr lang="ru-RU" sz="2000" dirty="0">
                <a:solidFill>
                  <a:schemeClr val="tx2"/>
                </a:solidFill>
                <a:latin typeface="Times New Roman" pitchFamily="18" charset="0"/>
                <a:cs typeface="Times New Roman" pitchFamily="18" charset="0"/>
              </a:rPr>
              <a:t>.</a:t>
            </a:r>
          </a:p>
          <a:p>
            <a:pPr indent="450000" algn="just" fontAlgn="auto">
              <a:spcBef>
                <a:spcPct val="20000"/>
              </a:spcBef>
              <a:spcAft>
                <a:spcPts val="0"/>
              </a:spcAft>
              <a:buClr>
                <a:schemeClr val="accent1"/>
              </a:buClr>
              <a:buSzPct val="70000"/>
              <a:defRPr/>
            </a:pPr>
            <a:r>
              <a:rPr lang="ru-RU" sz="2000" dirty="0">
                <a:solidFill>
                  <a:schemeClr val="tx2"/>
                </a:solidFill>
                <a:latin typeface="Times New Roman" pitchFamily="18" charset="0"/>
                <a:cs typeface="Times New Roman" pitchFamily="18" charset="0"/>
              </a:rPr>
              <a:t>В СКЦ Мшинского СП осуществляют свою деятельность 20 творческих объединений и 13 клубных формирований, 24 из которых организованы для детей и подростков. Направленность их разнообразна: музыкальные, танцевальные, спортивно-оздоровительные, театральные, интеллектуально-познавательные, декоративно-прикладные.</a:t>
            </a:r>
          </a:p>
        </p:txBody>
      </p:sp>
      <p:pic>
        <p:nvPicPr>
          <p:cNvPr id="51204" name="Рисунок 3" descr="premiya_pereveslo.jpg"/>
          <p:cNvPicPr>
            <a:picLocks noChangeAspect="1"/>
          </p:cNvPicPr>
          <p:nvPr/>
        </p:nvPicPr>
        <p:blipFill>
          <a:blip r:embed="rId2" cstate="print"/>
          <a:srcRect l="10469" r="10469"/>
          <a:stretch>
            <a:fillRect/>
          </a:stretch>
        </p:blipFill>
        <p:spPr bwMode="auto">
          <a:xfrm>
            <a:off x="827088" y="4292600"/>
            <a:ext cx="3208337" cy="2333625"/>
          </a:xfrm>
          <a:prstGeom prst="rect">
            <a:avLst/>
          </a:prstGeom>
          <a:noFill/>
          <a:ln w="9525">
            <a:noFill/>
            <a:miter lim="800000"/>
            <a:headEnd/>
            <a:tailEnd/>
          </a:ln>
        </p:spPr>
      </p:pic>
      <p:pic>
        <p:nvPicPr>
          <p:cNvPr id="51205" name="Рисунок 4" descr="3da05239c638e00b95963a76b1a179d1.jpg"/>
          <p:cNvPicPr>
            <a:picLocks noChangeAspect="1"/>
          </p:cNvPicPr>
          <p:nvPr/>
        </p:nvPicPr>
        <p:blipFill>
          <a:blip r:embed="rId3" cstate="print"/>
          <a:srcRect/>
          <a:stretch>
            <a:fillRect/>
          </a:stretch>
        </p:blipFill>
        <p:spPr bwMode="auto">
          <a:xfrm>
            <a:off x="4572000" y="4286250"/>
            <a:ext cx="3571875"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Рисунок 5" descr="hello_html_m2cfc22de.jpg"/>
          <p:cNvPicPr>
            <a:picLocks noChangeAspect="1"/>
          </p:cNvPicPr>
          <p:nvPr/>
        </p:nvPicPr>
        <p:blipFill>
          <a:blip r:embed="rId2" cstate="print"/>
          <a:srcRect l="6776" r="6776"/>
          <a:stretch>
            <a:fillRect/>
          </a:stretch>
        </p:blipFill>
        <p:spPr bwMode="auto">
          <a:xfrm>
            <a:off x="2987675" y="3406775"/>
            <a:ext cx="3887788" cy="3240088"/>
          </a:xfrm>
          <a:prstGeom prst="rect">
            <a:avLst/>
          </a:prstGeom>
          <a:noFill/>
          <a:ln w="9525">
            <a:noFill/>
            <a:miter lim="800000"/>
            <a:headEnd/>
            <a:tailEnd/>
          </a:ln>
        </p:spPr>
      </p:pic>
      <p:sp>
        <p:nvSpPr>
          <p:cNvPr id="52227" name="Текст 3"/>
          <p:cNvSpPr txBox="1">
            <a:spLocks/>
          </p:cNvSpPr>
          <p:nvPr/>
        </p:nvSpPr>
        <p:spPr bwMode="auto">
          <a:xfrm>
            <a:off x="468313" y="1196975"/>
            <a:ext cx="8351837" cy="2376488"/>
          </a:xfrm>
          <a:prstGeom prst="rect">
            <a:avLst/>
          </a:prstGeom>
          <a:noFill/>
          <a:ln w="9525">
            <a:noFill/>
            <a:miter lim="800000"/>
            <a:headEnd/>
            <a:tailEnd/>
          </a:ln>
        </p:spPr>
        <p:txBody>
          <a:bodyPr/>
          <a:lstStyle/>
          <a:p>
            <a:pPr indent="449263" algn="just">
              <a:buClr>
                <a:schemeClr val="accent1"/>
              </a:buClr>
              <a:buSzPct val="70000"/>
            </a:pPr>
            <a:r>
              <a:rPr lang="ru-RU" sz="2000">
                <a:solidFill>
                  <a:schemeClr val="tx2"/>
                </a:solidFill>
                <a:latin typeface="Times New Roman" pitchFamily="18" charset="0"/>
                <a:cs typeface="Times New Roman" pitchFamily="18" charset="0"/>
              </a:rPr>
              <a:t>По данным на 1 декабря 2019 года кружки и творческие объединения посещают _____ человека, в возрасте от 5 до 75 лет и старше.</a:t>
            </a:r>
          </a:p>
          <a:p>
            <a:pPr indent="449263" algn="just">
              <a:buClr>
                <a:schemeClr val="accent1"/>
              </a:buClr>
              <a:buSzPct val="70000"/>
              <a:buFont typeface="Wingdings 2" pitchFamily="18" charset="2"/>
              <a:buChar char=""/>
            </a:pPr>
            <a:r>
              <a:rPr lang="ru-RU" sz="2000">
                <a:solidFill>
                  <a:schemeClr val="tx2"/>
                </a:solidFill>
                <a:latin typeface="Times New Roman" pitchFamily="18" charset="0"/>
                <a:cs typeface="Times New Roman" pitchFamily="18" charset="0"/>
              </a:rPr>
              <a:t>Дети, посещающие творческие объединения в Досуговом центре п. Красный Маяк приняли участие в ____ выездных конкурсах и фестивалях, ____из них – международные.</a:t>
            </a:r>
          </a:p>
          <a:p>
            <a:pPr indent="449263" algn="just">
              <a:buClr>
                <a:schemeClr val="accent1"/>
              </a:buClr>
              <a:buSzPct val="70000"/>
              <a:buFont typeface="Wingdings 2" pitchFamily="18" charset="2"/>
              <a:buChar char=""/>
            </a:pPr>
            <a:r>
              <a:rPr lang="ru-RU" sz="2000">
                <a:solidFill>
                  <a:schemeClr val="tx2"/>
                </a:solidFill>
                <a:latin typeface="Times New Roman" pitchFamily="18" charset="0"/>
                <a:cs typeface="Times New Roman" pitchFamily="18" charset="0"/>
              </a:rPr>
              <a:t>За 201* год коллективом СКЦ Мшинского СП проведено ____мероприятий.</a:t>
            </a:r>
          </a:p>
        </p:txBody>
      </p:sp>
      <p:sp>
        <p:nvSpPr>
          <p:cNvPr id="9" name="Заголовок 2"/>
          <p:cNvSpPr txBox="1">
            <a:spLocks/>
          </p:cNvSpPr>
          <p:nvPr/>
        </p:nvSpPr>
        <p:spPr>
          <a:xfrm>
            <a:off x="428596" y="214290"/>
            <a:ext cx="8429684" cy="857256"/>
          </a:xfrm>
          <a:prstGeom prst="rect">
            <a:avLst/>
          </a:prstGeom>
        </p:spPr>
        <p:txBody>
          <a:bodyPr>
            <a:normAutofit fontScale="70000" lnSpcReduction="20000"/>
          </a:bodyPr>
          <a:lstStyle/>
          <a:p>
            <a:pPr algn="ctr" fontAlgn="auto">
              <a:spcAft>
                <a:spcPts val="0"/>
              </a:spcAft>
              <a:defRPr/>
            </a:pPr>
            <a:r>
              <a:rPr lang="ru-RU" sz="3600" b="1" cap="all" dirty="0">
                <a:solidFill>
                  <a:schemeClr val="tx2"/>
                </a:solidFill>
                <a:effectLst>
                  <a:reflection blurRad="12700" stA="48000" endA="300" endPos="55000" dir="5400000" sy="-90000" algn="bl" rotWithShape="0"/>
                </a:effectLst>
                <a:latin typeface="Times New Roman" pitchFamily="18" charset="0"/>
                <a:ea typeface="+mj-ea"/>
                <a:cs typeface="Times New Roman" pitchFamily="18" charset="0"/>
              </a:rPr>
              <a:t>Деятельность социально-культурного центра Мшинского сельского поселения</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Прямоугольник 1"/>
          <p:cNvSpPr>
            <a:spLocks noChangeArrowheads="1"/>
          </p:cNvSpPr>
          <p:nvPr/>
        </p:nvSpPr>
        <p:spPr bwMode="auto">
          <a:xfrm>
            <a:off x="395288" y="1052513"/>
            <a:ext cx="8572500" cy="461962"/>
          </a:xfrm>
          <a:prstGeom prst="rect">
            <a:avLst/>
          </a:prstGeom>
          <a:noFill/>
          <a:ln w="9525">
            <a:noFill/>
            <a:miter lim="800000"/>
            <a:headEnd/>
            <a:tailEnd/>
          </a:ln>
        </p:spPr>
        <p:txBody>
          <a:bodyPr>
            <a:spAutoFit/>
          </a:bodyPr>
          <a:lstStyle/>
          <a:p>
            <a:pPr algn="ctr"/>
            <a:r>
              <a:rPr lang="ru-RU" sz="2400" b="1">
                <a:latin typeface="Times New Roman" pitchFamily="18" charset="0"/>
                <a:cs typeface="Times New Roman" pitchFamily="18" charset="0"/>
              </a:rPr>
              <a:t>Значимые мероприятия 2019 года:</a:t>
            </a:r>
          </a:p>
        </p:txBody>
      </p:sp>
      <p:sp>
        <p:nvSpPr>
          <p:cNvPr id="3" name="Заголовок 2"/>
          <p:cNvSpPr txBox="1">
            <a:spLocks/>
          </p:cNvSpPr>
          <p:nvPr/>
        </p:nvSpPr>
        <p:spPr>
          <a:xfrm>
            <a:off x="428596" y="214290"/>
            <a:ext cx="8429684" cy="857256"/>
          </a:xfrm>
          <a:prstGeom prst="rect">
            <a:avLst/>
          </a:prstGeom>
        </p:spPr>
        <p:txBody>
          <a:bodyPr>
            <a:normAutofit fontScale="70000" lnSpcReduction="20000"/>
          </a:bodyPr>
          <a:lstStyle/>
          <a:p>
            <a:pPr algn="ctr" fontAlgn="auto">
              <a:spcAft>
                <a:spcPts val="0"/>
              </a:spcAft>
              <a:defRPr/>
            </a:pPr>
            <a:r>
              <a:rPr lang="ru-RU" sz="3600" b="1" cap="all" dirty="0">
                <a:solidFill>
                  <a:schemeClr val="tx2"/>
                </a:solidFill>
                <a:effectLst>
                  <a:reflection blurRad="12700" stA="48000" endA="300" endPos="55000" dir="5400000" sy="-90000" algn="bl" rotWithShape="0"/>
                </a:effectLst>
                <a:latin typeface="Times New Roman" pitchFamily="18" charset="0"/>
                <a:ea typeface="+mj-ea"/>
                <a:cs typeface="Times New Roman" pitchFamily="18" charset="0"/>
              </a:rPr>
              <a:t>Деятельность социально-культурного центра Мшинского сельского поселения</a:t>
            </a:r>
          </a:p>
        </p:txBody>
      </p:sp>
      <p:pic>
        <p:nvPicPr>
          <p:cNvPr id="53252" name="Рисунок 3" descr="IMG_1991.JPG"/>
          <p:cNvPicPr>
            <a:picLocks noChangeAspect="1"/>
          </p:cNvPicPr>
          <p:nvPr/>
        </p:nvPicPr>
        <p:blipFill>
          <a:blip r:embed="rId2" cstate="print"/>
          <a:srcRect/>
          <a:stretch>
            <a:fillRect/>
          </a:stretch>
        </p:blipFill>
        <p:spPr bwMode="auto">
          <a:xfrm rot="-1705603">
            <a:off x="444500" y="1095375"/>
            <a:ext cx="1784350" cy="1565275"/>
          </a:xfrm>
          <a:prstGeom prst="rect">
            <a:avLst/>
          </a:prstGeom>
          <a:noFill/>
          <a:ln w="9525">
            <a:noFill/>
            <a:miter lim="800000"/>
            <a:headEnd/>
            <a:tailEnd/>
          </a:ln>
        </p:spPr>
      </p:pic>
      <p:pic>
        <p:nvPicPr>
          <p:cNvPr id="53253" name="Рисунок 4" descr="IMG_1992.JPG"/>
          <p:cNvPicPr>
            <a:picLocks noChangeAspect="1"/>
          </p:cNvPicPr>
          <p:nvPr/>
        </p:nvPicPr>
        <p:blipFill>
          <a:blip r:embed="rId3" cstate="print"/>
          <a:srcRect/>
          <a:stretch>
            <a:fillRect/>
          </a:stretch>
        </p:blipFill>
        <p:spPr bwMode="auto">
          <a:xfrm rot="-1340468">
            <a:off x="203200" y="2219325"/>
            <a:ext cx="1874838" cy="1436688"/>
          </a:xfrm>
          <a:prstGeom prst="rect">
            <a:avLst/>
          </a:prstGeom>
          <a:noFill/>
          <a:ln w="9525">
            <a:noFill/>
            <a:miter lim="800000"/>
            <a:headEnd/>
            <a:tailEnd/>
          </a:ln>
        </p:spPr>
      </p:pic>
      <p:pic>
        <p:nvPicPr>
          <p:cNvPr id="53254" name="Рисунок 5" descr="9 мая 2018г.jpg"/>
          <p:cNvPicPr>
            <a:picLocks noChangeAspect="1"/>
          </p:cNvPicPr>
          <p:nvPr/>
        </p:nvPicPr>
        <p:blipFill>
          <a:blip r:embed="rId4" cstate="print"/>
          <a:srcRect/>
          <a:stretch>
            <a:fillRect/>
          </a:stretch>
        </p:blipFill>
        <p:spPr bwMode="auto">
          <a:xfrm>
            <a:off x="2339975" y="1484313"/>
            <a:ext cx="1985963" cy="1489075"/>
          </a:xfrm>
          <a:prstGeom prst="rect">
            <a:avLst/>
          </a:prstGeom>
          <a:noFill/>
          <a:ln w="9525">
            <a:noFill/>
            <a:miter lim="800000"/>
            <a:headEnd/>
            <a:tailEnd/>
          </a:ln>
        </p:spPr>
      </p:pic>
      <p:pic>
        <p:nvPicPr>
          <p:cNvPr id="53255" name="Рисунок 6" descr="9 мая 2018года.jpg"/>
          <p:cNvPicPr>
            <a:picLocks noChangeAspect="1"/>
          </p:cNvPicPr>
          <p:nvPr/>
        </p:nvPicPr>
        <p:blipFill>
          <a:blip r:embed="rId5" cstate="print"/>
          <a:srcRect/>
          <a:stretch>
            <a:fillRect/>
          </a:stretch>
        </p:blipFill>
        <p:spPr bwMode="auto">
          <a:xfrm>
            <a:off x="4211638" y="1773238"/>
            <a:ext cx="2038350" cy="1560512"/>
          </a:xfrm>
          <a:prstGeom prst="rect">
            <a:avLst/>
          </a:prstGeom>
          <a:noFill/>
          <a:ln w="9525">
            <a:noFill/>
            <a:miter lim="800000"/>
            <a:headEnd/>
            <a:tailEnd/>
          </a:ln>
        </p:spPr>
      </p:pic>
      <p:pic>
        <p:nvPicPr>
          <p:cNvPr id="53256" name="Рисунок 7" descr="день защиты детей.jpg"/>
          <p:cNvPicPr>
            <a:picLocks noChangeAspect="1"/>
          </p:cNvPicPr>
          <p:nvPr/>
        </p:nvPicPr>
        <p:blipFill>
          <a:blip r:embed="rId6" cstate="print"/>
          <a:srcRect t="188" b="188"/>
          <a:stretch>
            <a:fillRect/>
          </a:stretch>
        </p:blipFill>
        <p:spPr bwMode="auto">
          <a:xfrm rot="1142407">
            <a:off x="6670675" y="1881188"/>
            <a:ext cx="2266950" cy="1647825"/>
          </a:xfrm>
          <a:prstGeom prst="rect">
            <a:avLst/>
          </a:prstGeom>
          <a:noFill/>
          <a:ln w="9525">
            <a:noFill/>
            <a:miter lim="800000"/>
            <a:headEnd/>
            <a:tailEnd/>
          </a:ln>
        </p:spPr>
      </p:pic>
      <p:pic>
        <p:nvPicPr>
          <p:cNvPr id="53257" name="Содержимое 4" descr="Зарница 2018 (2).jpg"/>
          <p:cNvPicPr>
            <a:picLocks noChangeAspect="1"/>
          </p:cNvPicPr>
          <p:nvPr/>
        </p:nvPicPr>
        <p:blipFill>
          <a:blip r:embed="rId7" cstate="print"/>
          <a:srcRect/>
          <a:stretch>
            <a:fillRect/>
          </a:stretch>
        </p:blipFill>
        <p:spPr bwMode="auto">
          <a:xfrm>
            <a:off x="6011863" y="3068638"/>
            <a:ext cx="1268412" cy="1690687"/>
          </a:xfrm>
          <a:prstGeom prst="rect">
            <a:avLst/>
          </a:prstGeom>
          <a:noFill/>
          <a:ln w="9525">
            <a:noFill/>
            <a:miter lim="800000"/>
            <a:headEnd/>
            <a:tailEnd/>
          </a:ln>
        </p:spPr>
      </p:pic>
      <p:pic>
        <p:nvPicPr>
          <p:cNvPr id="53258" name="Содержимое 5" descr="зарница 2018.jpg"/>
          <p:cNvPicPr>
            <a:picLocks noChangeAspect="1"/>
          </p:cNvPicPr>
          <p:nvPr/>
        </p:nvPicPr>
        <p:blipFill>
          <a:blip r:embed="rId8" cstate="print"/>
          <a:srcRect/>
          <a:stretch>
            <a:fillRect/>
          </a:stretch>
        </p:blipFill>
        <p:spPr bwMode="auto">
          <a:xfrm>
            <a:off x="7380288" y="3644900"/>
            <a:ext cx="1268412" cy="1690688"/>
          </a:xfrm>
          <a:prstGeom prst="rect">
            <a:avLst/>
          </a:prstGeom>
          <a:noFill/>
          <a:ln w="9525">
            <a:noFill/>
            <a:miter lim="800000"/>
            <a:headEnd/>
            <a:tailEnd/>
          </a:ln>
        </p:spPr>
      </p:pic>
      <p:pic>
        <p:nvPicPr>
          <p:cNvPr id="53259" name="Содержимое 4" descr="день поселка п.Красный Маяк.jpg"/>
          <p:cNvPicPr>
            <a:picLocks noChangeAspect="1"/>
          </p:cNvPicPr>
          <p:nvPr/>
        </p:nvPicPr>
        <p:blipFill>
          <a:blip r:embed="rId9" cstate="print"/>
          <a:srcRect/>
          <a:stretch>
            <a:fillRect/>
          </a:stretch>
        </p:blipFill>
        <p:spPr bwMode="auto">
          <a:xfrm>
            <a:off x="179388" y="3500438"/>
            <a:ext cx="1728787" cy="1454150"/>
          </a:xfrm>
          <a:prstGeom prst="rect">
            <a:avLst/>
          </a:prstGeom>
          <a:noFill/>
          <a:ln w="9525">
            <a:noFill/>
            <a:miter lim="800000"/>
            <a:headEnd/>
            <a:tailEnd/>
          </a:ln>
        </p:spPr>
      </p:pic>
      <p:pic>
        <p:nvPicPr>
          <p:cNvPr id="53260" name="Picture 2" descr="http://xn----jtbigckijuf4c0a.xn--p1ai/wp-content/uploads/niz9_1-300x240.jpg"/>
          <p:cNvPicPr>
            <a:picLocks noChangeAspect="1" noChangeArrowheads="1"/>
          </p:cNvPicPr>
          <p:nvPr/>
        </p:nvPicPr>
        <p:blipFill>
          <a:blip r:embed="rId10" cstate="print"/>
          <a:srcRect/>
          <a:stretch>
            <a:fillRect/>
          </a:stretch>
        </p:blipFill>
        <p:spPr bwMode="auto">
          <a:xfrm>
            <a:off x="1763713" y="2852738"/>
            <a:ext cx="1584325" cy="1401762"/>
          </a:xfrm>
          <a:prstGeom prst="rect">
            <a:avLst/>
          </a:prstGeom>
          <a:noFill/>
          <a:ln w="9525">
            <a:noFill/>
            <a:miter lim="800000"/>
            <a:headEnd/>
            <a:tailEnd/>
          </a:ln>
        </p:spPr>
      </p:pic>
      <p:pic>
        <p:nvPicPr>
          <p:cNvPr id="53261" name="Picture 4" descr="http://xn----jtbigckijuf4c0a.xn--p1ai/index.php/nextgen-image/97/450x600x70/833fd9599265174c6f1327f986eb1d4b"/>
          <p:cNvPicPr>
            <a:picLocks noChangeAspect="1" noChangeArrowheads="1"/>
          </p:cNvPicPr>
          <p:nvPr/>
        </p:nvPicPr>
        <p:blipFill>
          <a:blip r:embed="rId11" cstate="print"/>
          <a:srcRect/>
          <a:stretch>
            <a:fillRect/>
          </a:stretch>
        </p:blipFill>
        <p:spPr bwMode="auto">
          <a:xfrm>
            <a:off x="4356100" y="3357563"/>
            <a:ext cx="1565275" cy="2085975"/>
          </a:xfrm>
          <a:prstGeom prst="rect">
            <a:avLst/>
          </a:prstGeom>
          <a:noFill/>
          <a:ln w="9525">
            <a:noFill/>
            <a:miter lim="800000"/>
            <a:headEnd/>
            <a:tailEnd/>
          </a:ln>
        </p:spPr>
      </p:pic>
      <p:pic>
        <p:nvPicPr>
          <p:cNvPr id="53262" name="Содержимое 5" descr="день поселка (2).jpg"/>
          <p:cNvPicPr>
            <a:picLocks noChangeAspect="1"/>
          </p:cNvPicPr>
          <p:nvPr/>
        </p:nvPicPr>
        <p:blipFill>
          <a:blip r:embed="rId12" cstate="print"/>
          <a:srcRect/>
          <a:stretch>
            <a:fillRect/>
          </a:stretch>
        </p:blipFill>
        <p:spPr bwMode="auto">
          <a:xfrm>
            <a:off x="3924300" y="4941888"/>
            <a:ext cx="1825625" cy="1370012"/>
          </a:xfrm>
          <a:prstGeom prst="rect">
            <a:avLst/>
          </a:prstGeom>
          <a:noFill/>
          <a:ln w="9525">
            <a:noFill/>
            <a:miter lim="800000"/>
            <a:headEnd/>
            <a:tailEnd/>
          </a:ln>
        </p:spPr>
      </p:pic>
      <p:pic>
        <p:nvPicPr>
          <p:cNvPr id="53263" name="Содержимое 4" descr="мшинская.jpg"/>
          <p:cNvPicPr>
            <a:picLocks noChangeAspect="1"/>
          </p:cNvPicPr>
          <p:nvPr/>
        </p:nvPicPr>
        <p:blipFill>
          <a:blip r:embed="rId13" cstate="print"/>
          <a:srcRect/>
          <a:stretch>
            <a:fillRect/>
          </a:stretch>
        </p:blipFill>
        <p:spPr bwMode="auto">
          <a:xfrm>
            <a:off x="5867400" y="4797425"/>
            <a:ext cx="1277938" cy="1704975"/>
          </a:xfrm>
          <a:prstGeom prst="rect">
            <a:avLst/>
          </a:prstGeom>
          <a:noFill/>
          <a:ln w="9525">
            <a:noFill/>
            <a:miter lim="800000"/>
            <a:headEnd/>
            <a:tailEnd/>
          </a:ln>
        </p:spPr>
      </p:pic>
      <p:pic>
        <p:nvPicPr>
          <p:cNvPr id="53264" name="Содержимое 5" descr="день поселка.jpg"/>
          <p:cNvPicPr>
            <a:picLocks noChangeAspect="1"/>
          </p:cNvPicPr>
          <p:nvPr/>
        </p:nvPicPr>
        <p:blipFill>
          <a:blip r:embed="rId14" cstate="print"/>
          <a:srcRect/>
          <a:stretch>
            <a:fillRect/>
          </a:stretch>
        </p:blipFill>
        <p:spPr bwMode="auto">
          <a:xfrm rot="1780291">
            <a:off x="7218363" y="5195888"/>
            <a:ext cx="1647825" cy="1235075"/>
          </a:xfrm>
          <a:prstGeom prst="rect">
            <a:avLst/>
          </a:prstGeom>
          <a:noFill/>
          <a:ln w="9525">
            <a:noFill/>
            <a:miter lim="800000"/>
            <a:headEnd/>
            <a:tailEnd/>
          </a:ln>
        </p:spPr>
      </p:pic>
      <p:pic>
        <p:nvPicPr>
          <p:cNvPr id="53265" name="Содержимое 4" descr="День матери 2018.jpg"/>
          <p:cNvPicPr>
            <a:picLocks noChangeAspect="1"/>
          </p:cNvPicPr>
          <p:nvPr/>
        </p:nvPicPr>
        <p:blipFill>
          <a:blip r:embed="rId15" cstate="print"/>
          <a:srcRect/>
          <a:stretch>
            <a:fillRect/>
          </a:stretch>
        </p:blipFill>
        <p:spPr bwMode="auto">
          <a:xfrm>
            <a:off x="107950" y="5157788"/>
            <a:ext cx="1819275" cy="1363662"/>
          </a:xfrm>
          <a:prstGeom prst="rect">
            <a:avLst/>
          </a:prstGeom>
          <a:noFill/>
          <a:ln w="9525">
            <a:noFill/>
            <a:miter lim="800000"/>
            <a:headEnd/>
            <a:tailEnd/>
          </a:ln>
        </p:spPr>
      </p:pic>
      <p:pic>
        <p:nvPicPr>
          <p:cNvPr id="53266" name="Содержимое 5" descr="день.jpg"/>
          <p:cNvPicPr>
            <a:picLocks noChangeAspect="1"/>
          </p:cNvPicPr>
          <p:nvPr/>
        </p:nvPicPr>
        <p:blipFill>
          <a:blip r:embed="rId16" cstate="print"/>
          <a:srcRect/>
          <a:stretch>
            <a:fillRect/>
          </a:stretch>
        </p:blipFill>
        <p:spPr bwMode="auto">
          <a:xfrm>
            <a:off x="1547813" y="4437063"/>
            <a:ext cx="1425575" cy="1184275"/>
          </a:xfrm>
          <a:prstGeom prst="rect">
            <a:avLst/>
          </a:prstGeom>
          <a:noFill/>
          <a:ln w="9525">
            <a:noFill/>
            <a:miter lim="800000"/>
            <a:headEnd/>
            <a:tailEnd/>
          </a:ln>
        </p:spPr>
      </p:pic>
      <p:pic>
        <p:nvPicPr>
          <p:cNvPr id="53267" name="Рисунок 19" descr="Елки 2019.jpg"/>
          <p:cNvPicPr>
            <a:picLocks noChangeAspect="1"/>
          </p:cNvPicPr>
          <p:nvPr/>
        </p:nvPicPr>
        <p:blipFill>
          <a:blip r:embed="rId17" cstate="print"/>
          <a:srcRect/>
          <a:stretch>
            <a:fillRect/>
          </a:stretch>
        </p:blipFill>
        <p:spPr bwMode="auto">
          <a:xfrm>
            <a:off x="1908175" y="5373688"/>
            <a:ext cx="2232025" cy="1303337"/>
          </a:xfrm>
          <a:prstGeom prst="rect">
            <a:avLst/>
          </a:prstGeom>
          <a:noFill/>
          <a:ln w="9525">
            <a:noFill/>
            <a:miter lim="800000"/>
            <a:headEnd/>
            <a:tailEnd/>
          </a:ln>
        </p:spPr>
      </p:pic>
      <p:pic>
        <p:nvPicPr>
          <p:cNvPr id="53268" name="Picture 2" descr="http://xn----jtbigckijuf4c0a.xn--p1ai/wp-content/gallery/14-iyulya-v-d-pexenec-proshel-ezhegodnyj-prazdnik-den-poselka/dynamic/10_1.jpg-nggid0293-ngg0dyn-800x600x70-00f0w010c010r110f110r010t010.jpg"/>
          <p:cNvPicPr>
            <a:picLocks noChangeAspect="1" noChangeArrowheads="1"/>
          </p:cNvPicPr>
          <p:nvPr/>
        </p:nvPicPr>
        <p:blipFill>
          <a:blip r:embed="rId18" cstate="print"/>
          <a:srcRect t="1515" b="1515"/>
          <a:stretch>
            <a:fillRect/>
          </a:stretch>
        </p:blipFill>
        <p:spPr bwMode="auto">
          <a:xfrm>
            <a:off x="2700338" y="3860800"/>
            <a:ext cx="1584325" cy="1152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одержимое 5"/>
          <p:cNvGraphicFramePr>
            <a:graphicFrameLocks noGrp="1"/>
          </p:cNvGraphicFramePr>
          <p:nvPr/>
        </p:nvGraphicFramePr>
        <p:xfrm>
          <a:off x="395288" y="3068638"/>
          <a:ext cx="8424862" cy="2380615"/>
        </p:xfrm>
        <a:graphic>
          <a:graphicData uri="http://schemas.openxmlformats.org/drawingml/2006/table">
            <a:tbl>
              <a:tblPr/>
              <a:tblGrid>
                <a:gridCol w="4151312"/>
                <a:gridCol w="1557338"/>
                <a:gridCol w="1555750"/>
                <a:gridCol w="1160462"/>
              </a:tblGrid>
              <a:tr h="10699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FFFFFF"/>
                          </a:solidFill>
                          <a:effectLst/>
                          <a:latin typeface="Franklin Gothic Book" pitchFamily="34" charset="0"/>
                          <a:cs typeface="Arial" charset="0"/>
                        </a:rPr>
                        <a:t>Наименование подпрограммы</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FF"/>
                          </a:solidFill>
                          <a:effectLst/>
                          <a:latin typeface="Calibri" pitchFamily="34" charset="0"/>
                          <a:cs typeface="Arial" charset="0"/>
                        </a:rPr>
                        <a:t>Плановые значения, тыс. руб.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FF"/>
                          </a:solidFill>
                          <a:effectLst/>
                          <a:latin typeface="Calibri" pitchFamily="34" charset="0"/>
                          <a:cs typeface="Arial" charset="0"/>
                        </a:rPr>
                        <a:t>Фактическое исполнение, тыс. руб.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FF"/>
                          </a:solidFill>
                          <a:effectLst/>
                          <a:latin typeface="Calibri" pitchFamily="34" charset="0"/>
                          <a:cs typeface="Arial" charset="0"/>
                        </a:rPr>
                        <a:t>% исполне-ния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911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Calibri" pitchFamily="34" charset="0"/>
                          <a:cs typeface="Arial" charset="0"/>
                        </a:rPr>
                        <a:t>Благоустройство дворовых территорий многоквартирных домов и общественных территорий</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000000"/>
                          </a:solidFill>
                          <a:effectLst/>
                          <a:latin typeface="Calibri" pitchFamily="34" charset="0"/>
                          <a:cs typeface="Arial" charset="0"/>
                        </a:rPr>
                        <a:t>2 000,0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C87D0E"/>
                          </a:solidFill>
                          <a:effectLst/>
                          <a:latin typeface="Calibri" pitchFamily="34" charset="0"/>
                          <a:cs typeface="Arial" charset="0"/>
                        </a:rPr>
                        <a:t>1 991,0532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C87D0E"/>
                          </a:solidFill>
                          <a:effectLst/>
                          <a:latin typeface="Calibri" pitchFamily="34" charset="0"/>
                          <a:cs typeface="Arial" charset="0"/>
                        </a:rPr>
                        <a:t>99,6%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tr>
              <a:tr h="3952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smtClean="0">
                          <a:ln>
                            <a:noFill/>
                          </a:ln>
                          <a:solidFill>
                            <a:srgbClr val="000000"/>
                          </a:solidFill>
                          <a:effectLst/>
                          <a:latin typeface="Calibri" pitchFamily="34" charset="0"/>
                          <a:cs typeface="Arial" charset="0"/>
                        </a:rPr>
                        <a:t>ИТОГО ПО ПРОГРАММЕ:</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F0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000000"/>
                          </a:solidFill>
                          <a:effectLst/>
                          <a:latin typeface="Calibri" pitchFamily="34" charset="0"/>
                          <a:cs typeface="Arial" charset="0"/>
                        </a:rPr>
                        <a:t>2 000,0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F0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C87D0E"/>
                          </a:solidFill>
                          <a:effectLst/>
                          <a:latin typeface="Calibri" pitchFamily="34" charset="0"/>
                          <a:cs typeface="Arial" charset="0"/>
                        </a:rPr>
                        <a:t>1 991,0532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F0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C87D0E"/>
                          </a:solidFill>
                          <a:effectLst/>
                          <a:latin typeface="Calibri" pitchFamily="34" charset="0"/>
                          <a:cs typeface="Arial" charset="0"/>
                        </a:rPr>
                        <a:t>99,6%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F0E8"/>
                    </a:solidFill>
                  </a:tcPr>
                </a:tc>
              </a:tr>
            </a:tbl>
          </a:graphicData>
        </a:graphic>
      </p:graphicFrame>
      <p:sp>
        <p:nvSpPr>
          <p:cNvPr id="3" name="Заголовок 2"/>
          <p:cNvSpPr txBox="1">
            <a:spLocks/>
          </p:cNvSpPr>
          <p:nvPr/>
        </p:nvSpPr>
        <p:spPr>
          <a:xfrm>
            <a:off x="323528" y="260648"/>
            <a:ext cx="8534400" cy="1184176"/>
          </a:xfrm>
          <a:prstGeom prst="rect">
            <a:avLst/>
          </a:prstGeom>
        </p:spPr>
        <p:txBody>
          <a:bodyPr/>
          <a:lstStyle/>
          <a:p>
            <a:pPr algn="ctr" fontAlgn="auto">
              <a:spcAft>
                <a:spcPts val="0"/>
              </a:spcAft>
              <a:defRPr/>
            </a:pPr>
            <a:r>
              <a:rPr lang="ru-RU" sz="2400" cap="all" dirty="0">
                <a:solidFill>
                  <a:srgbClr val="7030A0"/>
                </a:solidFill>
                <a:effectLst>
                  <a:reflection blurRad="12700" stA="48000" endA="300" endPos="55000" dir="5400000" sy="-90000" algn="bl" rotWithShape="0"/>
                </a:effectLst>
                <a:latin typeface="Arial Black" pitchFamily="34" charset="0"/>
                <a:ea typeface="+mj-ea"/>
                <a:cs typeface="+mj-cs"/>
              </a:rPr>
              <a:t>Муниципальная программа</a:t>
            </a:r>
            <a:br>
              <a:rPr lang="ru-RU" sz="2400" cap="all" dirty="0">
                <a:solidFill>
                  <a:srgbClr val="7030A0"/>
                </a:solidFill>
                <a:effectLst>
                  <a:reflection blurRad="12700" stA="48000" endA="300" endPos="55000" dir="5400000" sy="-90000" algn="bl" rotWithShape="0"/>
                </a:effectLst>
                <a:latin typeface="Arial Black" pitchFamily="34" charset="0"/>
                <a:ea typeface="+mj-ea"/>
                <a:cs typeface="+mj-cs"/>
              </a:rPr>
            </a:br>
            <a:r>
              <a:rPr lang="ru-RU" sz="2800" cap="all" dirty="0">
                <a:solidFill>
                  <a:srgbClr val="7030A0"/>
                </a:solidFill>
                <a:effectLst>
                  <a:reflection blurRad="12700" stA="48000" endA="300" endPos="55000" dir="5400000" sy="-90000" algn="bl" rotWithShape="0"/>
                </a:effectLst>
                <a:latin typeface="Arial Black" pitchFamily="34" charset="0"/>
                <a:ea typeface="+mj-ea"/>
                <a:cs typeface="+mj-cs"/>
              </a:rPr>
              <a:t>«Формирование комфортной городской среды на территории муниципального образования </a:t>
            </a:r>
            <a:r>
              <a:rPr lang="ru-RU" sz="2800" cap="all" dirty="0" err="1">
                <a:solidFill>
                  <a:srgbClr val="7030A0"/>
                </a:solidFill>
                <a:effectLst>
                  <a:reflection blurRad="12700" stA="48000" endA="300" endPos="55000" dir="5400000" sy="-90000" algn="bl" rotWithShape="0"/>
                </a:effectLst>
                <a:latin typeface="Arial Black" pitchFamily="34" charset="0"/>
                <a:ea typeface="+mj-ea"/>
                <a:cs typeface="+mj-cs"/>
              </a:rPr>
              <a:t>Мшинское</a:t>
            </a:r>
            <a:r>
              <a:rPr lang="ru-RU" sz="2800" cap="all" dirty="0">
                <a:solidFill>
                  <a:srgbClr val="7030A0"/>
                </a:solidFill>
                <a:effectLst>
                  <a:reflection blurRad="12700" stA="48000" endA="300" endPos="55000" dir="5400000" sy="-90000" algn="bl" rotWithShape="0"/>
                </a:effectLst>
                <a:latin typeface="Arial Black" pitchFamily="34" charset="0"/>
                <a:ea typeface="+mj-ea"/>
                <a:cs typeface="+mj-cs"/>
              </a:rPr>
              <a:t> сельское поселение на 2018-2022 годы»</a:t>
            </a:r>
            <a:endParaRPr lang="ru-RU" sz="2800" cap="all" dirty="0">
              <a:solidFill>
                <a:srgbClr val="7030A0"/>
              </a:solidFill>
              <a:effectLst>
                <a:reflection blurRad="12700" stA="48000" endA="300" endPos="55000" dir="5400000" sy="-90000" algn="bl" rotWithShape="0"/>
              </a:effectLst>
              <a:latin typeface="+mj-lt"/>
              <a:ea typeface="+mj-ea"/>
              <a:cs typeface="+mj-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Box 1"/>
          <p:cNvSpPr txBox="1">
            <a:spLocks noChangeArrowheads="1"/>
          </p:cNvSpPr>
          <p:nvPr/>
        </p:nvSpPr>
        <p:spPr bwMode="auto">
          <a:xfrm>
            <a:off x="179388" y="1484313"/>
            <a:ext cx="8785225" cy="2032000"/>
          </a:xfrm>
          <a:prstGeom prst="rect">
            <a:avLst/>
          </a:prstGeom>
          <a:noFill/>
          <a:ln w="9525">
            <a:noFill/>
            <a:miter lim="800000"/>
            <a:headEnd/>
            <a:tailEnd/>
          </a:ln>
        </p:spPr>
        <p:txBody>
          <a:bodyPr>
            <a:spAutoFit/>
          </a:bodyPr>
          <a:lstStyle/>
          <a:p>
            <a:pPr indent="449263" algn="just"/>
            <a:r>
              <a:rPr lang="ru-RU">
                <a:latin typeface="Times New Roman" pitchFamily="18" charset="0"/>
                <a:cs typeface="Times New Roman" pitchFamily="18" charset="0"/>
              </a:rPr>
              <a:t>Благоустройство общественной территории п. Мшинская по ул. Ленинградское шоссе между д.88 и д.86. Организацией ООО «СК Терем» были выполнены работы по благоустройству территории.</a:t>
            </a:r>
          </a:p>
          <a:p>
            <a:pPr indent="449263" algn="just"/>
            <a:r>
              <a:rPr lang="ru-RU">
                <a:latin typeface="Times New Roman" pitchFamily="18" charset="0"/>
                <a:cs typeface="Times New Roman" pitchFamily="18" charset="0"/>
              </a:rPr>
              <a:t>Выполнены работы на общую сумму – </a:t>
            </a:r>
            <a:r>
              <a:rPr lang="ru-RU" b="1" u="sng">
                <a:latin typeface="Times New Roman" pitchFamily="18" charset="0"/>
                <a:cs typeface="Times New Roman" pitchFamily="18" charset="0"/>
              </a:rPr>
              <a:t>1 991,0532 тыс. руб.</a:t>
            </a:r>
          </a:p>
          <a:p>
            <a:pPr indent="449263" algn="just"/>
            <a:r>
              <a:rPr lang="ru-RU">
                <a:latin typeface="Times New Roman" pitchFamily="18" charset="0"/>
                <a:cs typeface="Times New Roman" pitchFamily="18" charset="0"/>
              </a:rPr>
              <a:t>- областной бюджет – 972,0 тыс. руб.; </a:t>
            </a:r>
          </a:p>
          <a:p>
            <a:pPr indent="449263" algn="just"/>
            <a:r>
              <a:rPr lang="ru-RU">
                <a:latin typeface="Times New Roman" pitchFamily="18" charset="0"/>
                <a:cs typeface="Times New Roman" pitchFamily="18" charset="0"/>
              </a:rPr>
              <a:t>- федеральный бюджет – 528,0 тыс. руб.;            - местный бюджет – 491,0532 тыс. руб.</a:t>
            </a:r>
          </a:p>
        </p:txBody>
      </p:sp>
      <p:sp>
        <p:nvSpPr>
          <p:cNvPr id="55299" name="TextBox 4"/>
          <p:cNvSpPr txBox="1">
            <a:spLocks noChangeArrowheads="1"/>
          </p:cNvSpPr>
          <p:nvPr/>
        </p:nvSpPr>
        <p:spPr bwMode="auto">
          <a:xfrm>
            <a:off x="179388" y="260350"/>
            <a:ext cx="5113337" cy="1077913"/>
          </a:xfrm>
          <a:prstGeom prst="rect">
            <a:avLst/>
          </a:prstGeom>
          <a:noFill/>
          <a:ln w="9525">
            <a:noFill/>
            <a:miter lim="800000"/>
            <a:headEnd/>
            <a:tailEnd/>
          </a:ln>
        </p:spPr>
        <p:txBody>
          <a:bodyPr>
            <a:spAutoFit/>
          </a:bodyPr>
          <a:lstStyle/>
          <a:p>
            <a:pPr algn="ctr"/>
            <a:r>
              <a:rPr lang="ru-RU" b="1">
                <a:latin typeface="Times New Roman" pitchFamily="18" charset="0"/>
                <a:cs typeface="Times New Roman" pitchFamily="18" charset="0"/>
              </a:rPr>
              <a:t> </a:t>
            </a:r>
            <a:r>
              <a:rPr lang="ru-RU" sz="3200" b="1">
                <a:latin typeface="Times New Roman" pitchFamily="18" charset="0"/>
                <a:cs typeface="Times New Roman" pitchFamily="18" charset="0"/>
              </a:rPr>
              <a:t>ПРИОРИТЕТНЫЙ ПРОЕКТ</a:t>
            </a:r>
            <a:endParaRPr lang="ru-RU" sz="3200">
              <a:latin typeface="Franklin Gothic Book" pitchFamily="34" charset="0"/>
            </a:endParaRPr>
          </a:p>
        </p:txBody>
      </p:sp>
      <p:pic>
        <p:nvPicPr>
          <p:cNvPr id="55300" name="Picture 2" descr="https://i.ytimg.com/vi/0S3hAzb-mKw/maxresdefault.jpg"/>
          <p:cNvPicPr>
            <a:picLocks noChangeAspect="1" noChangeArrowheads="1"/>
          </p:cNvPicPr>
          <p:nvPr/>
        </p:nvPicPr>
        <p:blipFill>
          <a:blip r:embed="rId2" cstate="print"/>
          <a:srcRect/>
          <a:stretch>
            <a:fillRect/>
          </a:stretch>
        </p:blipFill>
        <p:spPr bwMode="auto">
          <a:xfrm>
            <a:off x="4932363" y="115888"/>
            <a:ext cx="3348037" cy="1189037"/>
          </a:xfrm>
          <a:prstGeom prst="rect">
            <a:avLst/>
          </a:prstGeom>
          <a:noFill/>
          <a:ln w="9525">
            <a:noFill/>
            <a:miter lim="800000"/>
            <a:headEnd/>
            <a:tailEnd/>
          </a:ln>
        </p:spPr>
      </p:pic>
      <p:pic>
        <p:nvPicPr>
          <p:cNvPr id="55301" name="Picture 7" descr="C:\Users\Пользователь\Desktop\2019\2019 комф гор среда\фотофиксация\2019 год фотоотчет по объекту Общественная территория п.Мшинская ул.Ленинградское шоссе\2. 20.05.2019 Мшинская Лен.ш.88-86 обществ.тер..jpg"/>
          <p:cNvPicPr>
            <a:picLocks noChangeAspect="1" noChangeArrowheads="1"/>
          </p:cNvPicPr>
          <p:nvPr/>
        </p:nvPicPr>
        <p:blipFill>
          <a:blip r:embed="rId3" cstate="print"/>
          <a:srcRect/>
          <a:stretch>
            <a:fillRect/>
          </a:stretch>
        </p:blipFill>
        <p:spPr bwMode="auto">
          <a:xfrm>
            <a:off x="323850" y="3644900"/>
            <a:ext cx="2411413" cy="1803400"/>
          </a:xfrm>
          <a:prstGeom prst="rect">
            <a:avLst/>
          </a:prstGeom>
          <a:noFill/>
          <a:ln w="9525">
            <a:noFill/>
            <a:miter lim="800000"/>
            <a:headEnd/>
            <a:tailEnd/>
          </a:ln>
        </p:spPr>
      </p:pic>
      <p:pic>
        <p:nvPicPr>
          <p:cNvPr id="55302" name="Picture 8" descr="C:\Users\Пользователь\Desktop\2019\2019 комф гор среда\фотофиксация\2019 год фотоотчет по объекту Общественная территория п.Мшинская ул.Ленинградское шоссе\19. 20.09.2019 Мшинская Лен.ш.88-86 общ тер.jpg"/>
          <p:cNvPicPr>
            <a:picLocks noChangeAspect="1" noChangeArrowheads="1"/>
          </p:cNvPicPr>
          <p:nvPr/>
        </p:nvPicPr>
        <p:blipFill>
          <a:blip r:embed="rId4" cstate="print"/>
          <a:srcRect/>
          <a:stretch>
            <a:fillRect/>
          </a:stretch>
        </p:blipFill>
        <p:spPr bwMode="auto">
          <a:xfrm>
            <a:off x="1692275" y="5054600"/>
            <a:ext cx="2411413" cy="1803400"/>
          </a:xfrm>
          <a:prstGeom prst="rect">
            <a:avLst/>
          </a:prstGeom>
          <a:noFill/>
          <a:ln w="9525">
            <a:noFill/>
            <a:miter lim="800000"/>
            <a:headEnd/>
            <a:tailEnd/>
          </a:ln>
        </p:spPr>
      </p:pic>
      <p:pic>
        <p:nvPicPr>
          <p:cNvPr id="55303" name="Picture 9" descr="C:\Users\Пользователь\Desktop\2019\2019 комф гор среда\фотофиксация\2019 год фотоотчет по объекту Общественная территория п.Мшинская ул.Ленинградское шоссе\4. 20.05.2019 панорама Мшинская общ.тер Лен.ш.88-86.jpg"/>
          <p:cNvPicPr>
            <a:picLocks noChangeAspect="1" noChangeArrowheads="1"/>
          </p:cNvPicPr>
          <p:nvPr/>
        </p:nvPicPr>
        <p:blipFill>
          <a:blip r:embed="rId5" cstate="print"/>
          <a:srcRect/>
          <a:stretch>
            <a:fillRect/>
          </a:stretch>
        </p:blipFill>
        <p:spPr bwMode="auto">
          <a:xfrm>
            <a:off x="3348038" y="3357563"/>
            <a:ext cx="3384550" cy="1366837"/>
          </a:xfrm>
          <a:prstGeom prst="rect">
            <a:avLst/>
          </a:prstGeom>
          <a:noFill/>
          <a:ln w="9525">
            <a:noFill/>
            <a:miter lim="800000"/>
            <a:headEnd/>
            <a:tailEnd/>
          </a:ln>
        </p:spPr>
      </p:pic>
      <p:pic>
        <p:nvPicPr>
          <p:cNvPr id="55304" name="Picture 10" descr="C:\Users\Пользователь\Desktop\2019\2019 комф гор среда\фотофиксация\2019 год фотоотчет по объекту Общественная территория п.Мшинская ул.Ленинградское шоссе\23. 27.09.19  Мшинская общ.тер. Лен.ш.88 86.jpg"/>
          <p:cNvPicPr>
            <a:picLocks noChangeAspect="1" noChangeArrowheads="1"/>
          </p:cNvPicPr>
          <p:nvPr/>
        </p:nvPicPr>
        <p:blipFill>
          <a:blip r:embed="rId6" cstate="print"/>
          <a:srcRect/>
          <a:stretch>
            <a:fillRect/>
          </a:stretch>
        </p:blipFill>
        <p:spPr bwMode="auto">
          <a:xfrm>
            <a:off x="6588125" y="3644900"/>
            <a:ext cx="2214563" cy="1655763"/>
          </a:xfrm>
          <a:prstGeom prst="rect">
            <a:avLst/>
          </a:prstGeom>
          <a:noFill/>
          <a:ln w="9525">
            <a:noFill/>
            <a:miter lim="800000"/>
            <a:headEnd/>
            <a:tailEnd/>
          </a:ln>
        </p:spPr>
      </p:pic>
      <p:pic>
        <p:nvPicPr>
          <p:cNvPr id="55305" name="Picture 11" descr="C:\Users\Пользователь\Desktop\2019\2019 комф гор среда\фотофиксация\2019 год фотоотчет по объекту Общественная территория п.Мшинская ул.Ленинградское шоссе\27. 27.09.19 панорама Мшинская общ.тер. Лен.ш..jpg"/>
          <p:cNvPicPr>
            <a:picLocks noChangeAspect="1" noChangeArrowheads="1"/>
          </p:cNvPicPr>
          <p:nvPr/>
        </p:nvPicPr>
        <p:blipFill>
          <a:blip r:embed="rId7" cstate="print"/>
          <a:srcRect/>
          <a:stretch>
            <a:fillRect/>
          </a:stretch>
        </p:blipFill>
        <p:spPr bwMode="auto">
          <a:xfrm>
            <a:off x="4211638" y="5300663"/>
            <a:ext cx="4427537" cy="1189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Box 1"/>
          <p:cNvSpPr txBox="1">
            <a:spLocks noChangeArrowheads="1"/>
          </p:cNvSpPr>
          <p:nvPr/>
        </p:nvSpPr>
        <p:spPr bwMode="auto">
          <a:xfrm>
            <a:off x="323850" y="188913"/>
            <a:ext cx="4464050" cy="1076325"/>
          </a:xfrm>
          <a:prstGeom prst="rect">
            <a:avLst/>
          </a:prstGeom>
          <a:noFill/>
          <a:ln w="9525">
            <a:noFill/>
            <a:miter lim="800000"/>
            <a:headEnd/>
            <a:tailEnd/>
          </a:ln>
        </p:spPr>
        <p:txBody>
          <a:bodyPr>
            <a:spAutoFit/>
          </a:bodyPr>
          <a:lstStyle/>
          <a:p>
            <a:pPr algn="ctr"/>
            <a:r>
              <a:rPr lang="ru-RU">
                <a:latin typeface="Franklin Gothic Book" pitchFamily="34" charset="0"/>
              </a:rPr>
              <a:t> </a:t>
            </a:r>
            <a:r>
              <a:rPr lang="ru-RU" sz="3200" b="1">
                <a:latin typeface="Times New Roman" pitchFamily="18" charset="0"/>
                <a:cs typeface="Times New Roman" pitchFamily="18" charset="0"/>
              </a:rPr>
              <a:t>ПРИОРИТЕТНЫЙ ПРОЕКТ</a:t>
            </a:r>
            <a:endParaRPr lang="ru-RU" sz="3200">
              <a:latin typeface="Franklin Gothic Book" pitchFamily="34" charset="0"/>
            </a:endParaRPr>
          </a:p>
        </p:txBody>
      </p:sp>
      <p:pic>
        <p:nvPicPr>
          <p:cNvPr id="56323" name="Picture 2" descr="https://i.ytimg.com/vi/0S3hAzb-mKw/maxresdefault.jpg"/>
          <p:cNvPicPr>
            <a:picLocks noChangeAspect="1" noChangeArrowheads="1"/>
          </p:cNvPicPr>
          <p:nvPr/>
        </p:nvPicPr>
        <p:blipFill>
          <a:blip r:embed="rId2" cstate="print"/>
          <a:srcRect/>
          <a:stretch>
            <a:fillRect/>
          </a:stretch>
        </p:blipFill>
        <p:spPr bwMode="auto">
          <a:xfrm>
            <a:off x="4932363" y="115888"/>
            <a:ext cx="3348037" cy="1189037"/>
          </a:xfrm>
          <a:prstGeom prst="rect">
            <a:avLst/>
          </a:prstGeom>
          <a:noFill/>
          <a:ln w="9525">
            <a:noFill/>
            <a:miter lim="800000"/>
            <a:headEnd/>
            <a:tailEnd/>
          </a:ln>
        </p:spPr>
      </p:pic>
      <p:sp>
        <p:nvSpPr>
          <p:cNvPr id="56324" name="TextBox 3"/>
          <p:cNvSpPr txBox="1">
            <a:spLocks noChangeArrowheads="1"/>
          </p:cNvSpPr>
          <p:nvPr/>
        </p:nvSpPr>
        <p:spPr bwMode="auto">
          <a:xfrm>
            <a:off x="323850" y="1341438"/>
            <a:ext cx="8424863" cy="646112"/>
          </a:xfrm>
          <a:prstGeom prst="rect">
            <a:avLst/>
          </a:prstGeom>
          <a:noFill/>
          <a:ln w="9525">
            <a:noFill/>
            <a:miter lim="800000"/>
            <a:headEnd/>
            <a:tailEnd/>
          </a:ln>
        </p:spPr>
        <p:txBody>
          <a:bodyPr>
            <a:spAutoFit/>
          </a:bodyPr>
          <a:lstStyle/>
          <a:p>
            <a:pPr indent="449263" algn="just"/>
            <a:r>
              <a:rPr lang="ru-RU">
                <a:latin typeface="Times New Roman" pitchFamily="18" charset="0"/>
                <a:cs typeface="Times New Roman" pitchFamily="18" charset="0"/>
              </a:rPr>
              <a:t>На 2020 год запланировано благоустройство общественной территории по адресу п. Мшинская, ул.Советских воинов (Сквер Памяти)</a:t>
            </a:r>
          </a:p>
        </p:txBody>
      </p:sp>
      <p:pic>
        <p:nvPicPr>
          <p:cNvPr id="56325" name="Picture 9" descr="C:\Users\Пользователь\Desktop\2019\единая служба заказчика октябрь 2019\Сквер Памяти.jpg"/>
          <p:cNvPicPr>
            <a:picLocks noChangeAspect="1" noChangeArrowheads="1"/>
          </p:cNvPicPr>
          <p:nvPr/>
        </p:nvPicPr>
        <p:blipFill>
          <a:blip r:embed="rId3" cstate="print"/>
          <a:srcRect/>
          <a:stretch>
            <a:fillRect/>
          </a:stretch>
        </p:blipFill>
        <p:spPr bwMode="auto">
          <a:xfrm>
            <a:off x="2195513" y="2276475"/>
            <a:ext cx="5121275" cy="400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2"/>
          <p:cNvSpPr txBox="1">
            <a:spLocks/>
          </p:cNvSpPr>
          <p:nvPr/>
        </p:nvSpPr>
        <p:spPr>
          <a:xfrm>
            <a:off x="827584" y="116632"/>
            <a:ext cx="7994848" cy="864096"/>
          </a:xfrm>
          <a:prstGeom prst="rect">
            <a:avLst/>
          </a:prstGeom>
        </p:spPr>
        <p:txBody>
          <a:bodyPr>
            <a:normAutofit fontScale="97500"/>
          </a:bodyPr>
          <a:lstStyle/>
          <a:p>
            <a:pPr algn="ctr" fontAlgn="auto">
              <a:spcAft>
                <a:spcPts val="0"/>
              </a:spcAft>
              <a:defRPr/>
            </a:pPr>
            <a:r>
              <a:rPr lang="ru-RU" sz="3600" cap="all" dirty="0">
                <a:solidFill>
                  <a:srgbClr val="00B0F0"/>
                </a:solidFill>
                <a:effectLst>
                  <a:reflection blurRad="12700" stA="48000" endA="300" endPos="55000" dir="5400000" sy="-90000" algn="bl" rotWithShape="0"/>
                </a:effectLst>
                <a:latin typeface="Arial Black" pitchFamily="34" charset="0"/>
                <a:ea typeface="+mj-ea"/>
                <a:cs typeface="+mj-cs"/>
              </a:rPr>
              <a:t>НЕПРОГРАММНЫЕ расходы</a:t>
            </a:r>
            <a:endParaRPr lang="ru-RU" sz="3600" cap="all" dirty="0">
              <a:solidFill>
                <a:schemeClr val="tx2"/>
              </a:solidFill>
              <a:effectLst>
                <a:reflection blurRad="12700" stA="48000" endA="300" endPos="55000" dir="5400000" sy="-90000" algn="bl" rotWithShape="0"/>
              </a:effectLst>
              <a:latin typeface="+mj-lt"/>
              <a:ea typeface="+mj-ea"/>
              <a:cs typeface="+mj-cs"/>
            </a:endParaRPr>
          </a:p>
        </p:txBody>
      </p:sp>
      <p:sp>
        <p:nvSpPr>
          <p:cNvPr id="5" name="Скругленный прямоугольник 4"/>
          <p:cNvSpPr/>
          <p:nvPr/>
        </p:nvSpPr>
        <p:spPr>
          <a:xfrm>
            <a:off x="539750" y="1844675"/>
            <a:ext cx="2519363" cy="1296988"/>
          </a:xfrm>
          <a:prstGeom prst="roundRect">
            <a:avLst/>
          </a:prstGeom>
          <a:gradFill>
            <a:gsLst>
              <a:gs pos="0">
                <a:srgbClr val="CD8472"/>
              </a:gs>
              <a:gs pos="25000">
                <a:schemeClr val="accent2">
                  <a:hueOff val="0"/>
                  <a:satOff val="0"/>
                  <a:lumOff val="0"/>
                  <a:alphaOff val="0"/>
                  <a:tint val="90000"/>
                  <a:shade val="70000"/>
                  <a:satMod val="220000"/>
                </a:schemeClr>
              </a:gs>
              <a:gs pos="50000">
                <a:schemeClr val="accent2">
                  <a:hueOff val="0"/>
                  <a:satOff val="0"/>
                  <a:lumOff val="0"/>
                  <a:alphaOff val="0"/>
                  <a:tint val="90000"/>
                  <a:shade val="58000"/>
                  <a:satMod val="225000"/>
                </a:schemeClr>
              </a:gs>
              <a:gs pos="65000">
                <a:schemeClr val="accent2">
                  <a:hueOff val="0"/>
                  <a:satOff val="0"/>
                  <a:lumOff val="0"/>
                  <a:alphaOff val="0"/>
                  <a:tint val="90000"/>
                  <a:shade val="58000"/>
                  <a:satMod val="225000"/>
                </a:schemeClr>
              </a:gs>
              <a:gs pos="80000">
                <a:schemeClr val="accent2">
                  <a:hueOff val="0"/>
                  <a:satOff val="0"/>
                  <a:lumOff val="0"/>
                  <a:alphaOff val="0"/>
                  <a:tint val="90000"/>
                  <a:shade val="69000"/>
                  <a:satMod val="220000"/>
                </a:schemeClr>
              </a:gs>
              <a:gs pos="100000">
                <a:schemeClr val="accent2">
                  <a:hueOff val="0"/>
                  <a:satOff val="0"/>
                  <a:lumOff val="0"/>
                  <a:alphaOff val="0"/>
                  <a:tint val="77000"/>
                  <a:shade val="80000"/>
                  <a:satMod val="23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7348" name="TextBox 5"/>
          <p:cNvSpPr txBox="1">
            <a:spLocks noChangeArrowheads="1"/>
          </p:cNvSpPr>
          <p:nvPr/>
        </p:nvSpPr>
        <p:spPr bwMode="auto">
          <a:xfrm>
            <a:off x="3203575" y="1916113"/>
            <a:ext cx="5545138" cy="1477962"/>
          </a:xfrm>
          <a:prstGeom prst="rect">
            <a:avLst/>
          </a:prstGeom>
          <a:noFill/>
          <a:ln w="9525">
            <a:noFill/>
            <a:miter lim="800000"/>
            <a:headEnd/>
            <a:tailEnd/>
          </a:ln>
        </p:spPr>
        <p:txBody>
          <a:bodyPr>
            <a:spAutoFit/>
          </a:bodyPr>
          <a:lstStyle/>
          <a:p>
            <a:pPr algn="just">
              <a:buFontTx/>
              <a:buChar char="-"/>
            </a:pPr>
            <a:r>
              <a:rPr lang="ru-RU">
                <a:latin typeface="Arial Black" pitchFamily="34" charset="0"/>
              </a:rPr>
              <a:t> 9 400,2 : </a:t>
            </a:r>
            <a:r>
              <a:rPr lang="ru-RU">
                <a:latin typeface="Calibri" pitchFamily="34" charset="0"/>
              </a:rPr>
              <a:t>содержание зданий и имущества, заработная плата, услуги связи, коммунальные услуги, расходные материалы и пр</a:t>
            </a:r>
            <a:r>
              <a:rPr lang="ru-RU">
                <a:latin typeface="Franklin Gothic Book" pitchFamily="34" charset="0"/>
              </a:rPr>
              <a:t>.</a:t>
            </a:r>
          </a:p>
          <a:p>
            <a:pPr algn="just">
              <a:buFontTx/>
              <a:buChar char="-"/>
            </a:pPr>
            <a:r>
              <a:rPr lang="ru-RU">
                <a:latin typeface="Arial Black" pitchFamily="34" charset="0"/>
              </a:rPr>
              <a:t> 416,2 : </a:t>
            </a:r>
            <a:r>
              <a:rPr lang="ru-RU">
                <a:latin typeface="Calibri" pitchFamily="34" charset="0"/>
              </a:rPr>
              <a:t>полномочия, переданные на уровень ЛМР.</a:t>
            </a:r>
            <a:endParaRPr lang="ru-RU">
              <a:latin typeface="Franklin Gothic Book" pitchFamily="34" charset="0"/>
            </a:endParaRPr>
          </a:p>
          <a:p>
            <a:pPr algn="just"/>
            <a:endParaRPr lang="ru-RU">
              <a:latin typeface="Franklin Gothic Book" pitchFamily="34" charset="0"/>
            </a:endParaRPr>
          </a:p>
        </p:txBody>
      </p:sp>
      <p:sp>
        <p:nvSpPr>
          <p:cNvPr id="57349" name="TextBox 6"/>
          <p:cNvSpPr txBox="1">
            <a:spLocks noChangeArrowheads="1"/>
          </p:cNvSpPr>
          <p:nvPr/>
        </p:nvSpPr>
        <p:spPr bwMode="auto">
          <a:xfrm>
            <a:off x="684213" y="2133600"/>
            <a:ext cx="2303462" cy="646113"/>
          </a:xfrm>
          <a:prstGeom prst="rect">
            <a:avLst/>
          </a:prstGeom>
          <a:noFill/>
          <a:ln w="9525">
            <a:noFill/>
            <a:miter lim="800000"/>
            <a:headEnd/>
            <a:tailEnd/>
          </a:ln>
        </p:spPr>
        <p:txBody>
          <a:bodyPr>
            <a:spAutoFit/>
          </a:bodyPr>
          <a:lstStyle/>
          <a:p>
            <a:pPr algn="ctr"/>
            <a:r>
              <a:rPr lang="ru-RU" b="1">
                <a:solidFill>
                  <a:srgbClr val="FFFFFF"/>
                </a:solidFill>
                <a:latin typeface="Calibri" pitchFamily="34" charset="0"/>
              </a:rPr>
              <a:t>Деятельность администрации МО</a:t>
            </a:r>
            <a:endParaRPr lang="ru-RU">
              <a:solidFill>
                <a:srgbClr val="FFFFFF"/>
              </a:solidFill>
              <a:latin typeface="Franklin Gothic Book" pitchFamily="34" charset="0"/>
            </a:endParaRPr>
          </a:p>
        </p:txBody>
      </p:sp>
      <p:sp>
        <p:nvSpPr>
          <p:cNvPr id="11" name="Скругленный прямоугольник 10"/>
          <p:cNvSpPr/>
          <p:nvPr/>
        </p:nvSpPr>
        <p:spPr>
          <a:xfrm>
            <a:off x="539552" y="3573016"/>
            <a:ext cx="2592288" cy="108012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ru-RU" b="1" dirty="0">
                <a:latin typeface="Calibri" panose="020F0502020204030204" pitchFamily="34" charset="0"/>
                <a:cs typeface="Calibri" panose="020F0502020204030204" pitchFamily="34" charset="0"/>
              </a:rPr>
              <a:t>Другие общегосударственные вопросы</a:t>
            </a:r>
            <a:endParaRPr lang="ru-RU" dirty="0"/>
          </a:p>
        </p:txBody>
      </p:sp>
      <p:sp>
        <p:nvSpPr>
          <p:cNvPr id="57351" name="TextBox 11"/>
          <p:cNvSpPr txBox="1">
            <a:spLocks noChangeArrowheads="1"/>
          </p:cNvSpPr>
          <p:nvPr/>
        </p:nvSpPr>
        <p:spPr bwMode="auto">
          <a:xfrm>
            <a:off x="3276600" y="3500438"/>
            <a:ext cx="5543550" cy="1200150"/>
          </a:xfrm>
          <a:prstGeom prst="rect">
            <a:avLst/>
          </a:prstGeom>
          <a:noFill/>
          <a:ln w="9525">
            <a:noFill/>
            <a:miter lim="800000"/>
            <a:headEnd/>
            <a:tailEnd/>
          </a:ln>
        </p:spPr>
        <p:txBody>
          <a:bodyPr>
            <a:spAutoFit/>
          </a:bodyPr>
          <a:lstStyle/>
          <a:p>
            <a:pPr algn="just"/>
            <a:r>
              <a:rPr lang="ru-RU">
                <a:latin typeface="Arial Black" pitchFamily="34" charset="0"/>
              </a:rPr>
              <a:t>- </a:t>
            </a:r>
            <a:r>
              <a:rPr lang="ru-RU" b="1">
                <a:latin typeface="Arial Black" pitchFamily="34" charset="0"/>
              </a:rPr>
              <a:t>620,0 : </a:t>
            </a:r>
            <a:r>
              <a:rPr lang="ru-RU" sz="1600">
                <a:latin typeface="Calibri" pitchFamily="34" charset="0"/>
              </a:rPr>
              <a:t>(непрограммные расходы): </a:t>
            </a:r>
            <a:r>
              <a:rPr lang="ru-RU">
                <a:latin typeface="Calibri" pitchFamily="34" charset="0"/>
              </a:rPr>
              <a:t>обслуживание объектов казны, услуги по оценке недвижимости, публикации в СМИ, повышение квалификации работников и пр.</a:t>
            </a:r>
          </a:p>
        </p:txBody>
      </p:sp>
      <p:sp>
        <p:nvSpPr>
          <p:cNvPr id="57352" name="TextBox 12"/>
          <p:cNvSpPr txBox="1">
            <a:spLocks noChangeArrowheads="1"/>
          </p:cNvSpPr>
          <p:nvPr/>
        </p:nvSpPr>
        <p:spPr bwMode="auto">
          <a:xfrm>
            <a:off x="900113" y="908050"/>
            <a:ext cx="7704137" cy="523875"/>
          </a:xfrm>
          <a:prstGeom prst="rect">
            <a:avLst/>
          </a:prstGeom>
          <a:noFill/>
          <a:ln w="9525">
            <a:noFill/>
            <a:miter lim="800000"/>
            <a:headEnd/>
            <a:tailEnd/>
          </a:ln>
        </p:spPr>
        <p:txBody>
          <a:bodyPr>
            <a:spAutoFit/>
          </a:bodyPr>
          <a:lstStyle/>
          <a:p>
            <a:pPr algn="ctr"/>
            <a:r>
              <a:rPr lang="ru-RU" sz="2800" b="1">
                <a:solidFill>
                  <a:srgbClr val="00B050"/>
                </a:solidFill>
                <a:latin typeface="Arial Black" pitchFamily="34" charset="0"/>
              </a:rPr>
              <a:t>на 2019 год</a:t>
            </a:r>
          </a:p>
        </p:txBody>
      </p:sp>
      <p:sp>
        <p:nvSpPr>
          <p:cNvPr id="57353" name="TextBox 13"/>
          <p:cNvSpPr txBox="1">
            <a:spLocks noChangeArrowheads="1"/>
          </p:cNvSpPr>
          <p:nvPr/>
        </p:nvSpPr>
        <p:spPr bwMode="auto">
          <a:xfrm>
            <a:off x="323850" y="1557338"/>
            <a:ext cx="2735263" cy="307975"/>
          </a:xfrm>
          <a:prstGeom prst="rect">
            <a:avLst/>
          </a:prstGeom>
          <a:noFill/>
          <a:ln w="9525">
            <a:noFill/>
            <a:miter lim="800000"/>
            <a:headEnd/>
            <a:tailEnd/>
          </a:ln>
        </p:spPr>
        <p:txBody>
          <a:bodyPr>
            <a:spAutoFit/>
          </a:bodyPr>
          <a:lstStyle/>
          <a:p>
            <a:pPr algn="r"/>
            <a:r>
              <a:rPr lang="ru-RU" sz="1400" i="1">
                <a:latin typeface="Times New Roman" pitchFamily="18" charset="0"/>
                <a:cs typeface="Times New Roman" pitchFamily="18" charset="0"/>
              </a:rPr>
              <a:t>данные указанны в тыс. рублей</a:t>
            </a:r>
          </a:p>
        </p:txBody>
      </p:sp>
      <p:sp>
        <p:nvSpPr>
          <p:cNvPr id="15" name="Скругленный прямоугольник 14"/>
          <p:cNvSpPr/>
          <p:nvPr/>
        </p:nvSpPr>
        <p:spPr>
          <a:xfrm>
            <a:off x="539750" y="5013325"/>
            <a:ext cx="2519363" cy="792163"/>
          </a:xfrm>
          <a:prstGeom prst="roundRect">
            <a:avLst/>
          </a:prstGeom>
          <a:gradFill>
            <a:gsLst>
              <a:gs pos="0">
                <a:srgbClr val="CD8472"/>
              </a:gs>
              <a:gs pos="25000">
                <a:schemeClr val="accent2">
                  <a:hueOff val="0"/>
                  <a:satOff val="0"/>
                  <a:lumOff val="0"/>
                  <a:alphaOff val="0"/>
                  <a:tint val="90000"/>
                  <a:shade val="70000"/>
                  <a:satMod val="220000"/>
                </a:schemeClr>
              </a:gs>
              <a:gs pos="50000">
                <a:schemeClr val="accent2">
                  <a:hueOff val="0"/>
                  <a:satOff val="0"/>
                  <a:lumOff val="0"/>
                  <a:alphaOff val="0"/>
                  <a:tint val="90000"/>
                  <a:shade val="58000"/>
                  <a:satMod val="225000"/>
                </a:schemeClr>
              </a:gs>
              <a:gs pos="65000">
                <a:schemeClr val="accent2">
                  <a:hueOff val="0"/>
                  <a:satOff val="0"/>
                  <a:lumOff val="0"/>
                  <a:alphaOff val="0"/>
                  <a:tint val="90000"/>
                  <a:shade val="58000"/>
                  <a:satMod val="225000"/>
                </a:schemeClr>
              </a:gs>
              <a:gs pos="80000">
                <a:schemeClr val="accent2">
                  <a:hueOff val="0"/>
                  <a:satOff val="0"/>
                  <a:lumOff val="0"/>
                  <a:alphaOff val="0"/>
                  <a:tint val="90000"/>
                  <a:shade val="69000"/>
                  <a:satMod val="220000"/>
                </a:schemeClr>
              </a:gs>
              <a:gs pos="100000">
                <a:schemeClr val="accent2">
                  <a:hueOff val="0"/>
                  <a:satOff val="0"/>
                  <a:lumOff val="0"/>
                  <a:alphaOff val="0"/>
                  <a:tint val="77000"/>
                  <a:shade val="80000"/>
                  <a:satMod val="23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7355" name="TextBox 15"/>
          <p:cNvSpPr txBox="1">
            <a:spLocks noChangeArrowheads="1"/>
          </p:cNvSpPr>
          <p:nvPr/>
        </p:nvSpPr>
        <p:spPr bwMode="auto">
          <a:xfrm>
            <a:off x="684213" y="5013325"/>
            <a:ext cx="2303462" cy="584200"/>
          </a:xfrm>
          <a:prstGeom prst="rect">
            <a:avLst/>
          </a:prstGeom>
          <a:noFill/>
          <a:ln w="9525">
            <a:noFill/>
            <a:miter lim="800000"/>
            <a:headEnd/>
            <a:tailEnd/>
          </a:ln>
        </p:spPr>
        <p:txBody>
          <a:bodyPr>
            <a:spAutoFit/>
          </a:bodyPr>
          <a:lstStyle/>
          <a:p>
            <a:pPr algn="ctr"/>
            <a:r>
              <a:rPr lang="ru-RU" sz="3200" b="1">
                <a:solidFill>
                  <a:srgbClr val="FFFFFF"/>
                </a:solidFill>
                <a:latin typeface="Calibri" pitchFamily="34" charset="0"/>
              </a:rPr>
              <a:t>ВУС – 277,7</a:t>
            </a:r>
            <a:endParaRPr lang="ru-RU" sz="3200">
              <a:solidFill>
                <a:srgbClr val="FFFFFF"/>
              </a:solidFill>
              <a:latin typeface="Franklin Gothic Book" pitchFamily="34" charset="0"/>
            </a:endParaRPr>
          </a:p>
        </p:txBody>
      </p:sp>
      <p:sp>
        <p:nvSpPr>
          <p:cNvPr id="57356" name="TextBox 16"/>
          <p:cNvSpPr txBox="1">
            <a:spLocks noChangeArrowheads="1"/>
          </p:cNvSpPr>
          <p:nvPr/>
        </p:nvSpPr>
        <p:spPr bwMode="auto">
          <a:xfrm>
            <a:off x="3132138" y="4941888"/>
            <a:ext cx="6011862" cy="922337"/>
          </a:xfrm>
          <a:prstGeom prst="rect">
            <a:avLst/>
          </a:prstGeom>
          <a:noFill/>
          <a:ln w="9525">
            <a:noFill/>
            <a:miter lim="800000"/>
            <a:headEnd/>
            <a:tailEnd/>
          </a:ln>
        </p:spPr>
        <p:txBody>
          <a:bodyPr>
            <a:spAutoFit/>
          </a:bodyPr>
          <a:lstStyle/>
          <a:p>
            <a:r>
              <a:rPr lang="ru-RU">
                <a:latin typeface="Calibri" pitchFamily="34" charset="0"/>
              </a:rPr>
              <a:t>Первичный воинский учет на территориях, где отсутствуют военные комиссариаты (непрограммные расходы) –          </a:t>
            </a:r>
            <a:r>
              <a:rPr lang="ru-RU" b="1" u="sng">
                <a:latin typeface="Calibri" pitchFamily="34" charset="0"/>
              </a:rPr>
              <a:t>за счет субвенций</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2"/>
          <p:cNvSpPr txBox="1">
            <a:spLocks/>
          </p:cNvSpPr>
          <p:nvPr/>
        </p:nvSpPr>
        <p:spPr>
          <a:xfrm>
            <a:off x="827584" y="116632"/>
            <a:ext cx="7994848" cy="864096"/>
          </a:xfrm>
          <a:prstGeom prst="rect">
            <a:avLst/>
          </a:prstGeom>
        </p:spPr>
        <p:txBody>
          <a:bodyPr>
            <a:normAutofit fontScale="97500"/>
          </a:bodyPr>
          <a:lstStyle/>
          <a:p>
            <a:pPr algn="ctr" fontAlgn="auto">
              <a:spcAft>
                <a:spcPts val="0"/>
              </a:spcAft>
              <a:defRPr/>
            </a:pPr>
            <a:r>
              <a:rPr lang="ru-RU" sz="3600" cap="all" dirty="0">
                <a:solidFill>
                  <a:srgbClr val="00B0F0"/>
                </a:solidFill>
                <a:effectLst>
                  <a:reflection blurRad="12700" stA="48000" endA="300" endPos="55000" dir="5400000" sy="-90000" algn="bl" rotWithShape="0"/>
                </a:effectLst>
                <a:latin typeface="Arial Black" pitchFamily="34" charset="0"/>
                <a:ea typeface="+mj-ea"/>
                <a:cs typeface="+mj-cs"/>
              </a:rPr>
              <a:t>НЕПРОГРАММНЫЕ расходы</a:t>
            </a:r>
            <a:endParaRPr lang="ru-RU" sz="3600" cap="all" dirty="0">
              <a:solidFill>
                <a:schemeClr val="tx2"/>
              </a:solidFill>
              <a:effectLst>
                <a:reflection blurRad="12700" stA="48000" endA="300" endPos="55000" dir="5400000" sy="-90000" algn="bl" rotWithShape="0"/>
              </a:effectLst>
              <a:latin typeface="+mj-lt"/>
              <a:ea typeface="+mj-ea"/>
              <a:cs typeface="+mj-cs"/>
            </a:endParaRPr>
          </a:p>
        </p:txBody>
      </p:sp>
      <p:sp>
        <p:nvSpPr>
          <p:cNvPr id="3" name="Скругленный прямоугольник 2"/>
          <p:cNvSpPr/>
          <p:nvPr/>
        </p:nvSpPr>
        <p:spPr>
          <a:xfrm>
            <a:off x="468313" y="1700213"/>
            <a:ext cx="2519362" cy="1368425"/>
          </a:xfrm>
          <a:prstGeom prst="roundRect">
            <a:avLst/>
          </a:prstGeom>
          <a:gradFill>
            <a:gsLst>
              <a:gs pos="0">
                <a:srgbClr val="CD8472"/>
              </a:gs>
              <a:gs pos="25000">
                <a:schemeClr val="accent2">
                  <a:hueOff val="0"/>
                  <a:satOff val="0"/>
                  <a:lumOff val="0"/>
                  <a:alphaOff val="0"/>
                  <a:tint val="90000"/>
                  <a:shade val="70000"/>
                  <a:satMod val="220000"/>
                </a:schemeClr>
              </a:gs>
              <a:gs pos="50000">
                <a:schemeClr val="accent2">
                  <a:hueOff val="0"/>
                  <a:satOff val="0"/>
                  <a:lumOff val="0"/>
                  <a:alphaOff val="0"/>
                  <a:tint val="90000"/>
                  <a:shade val="58000"/>
                  <a:satMod val="225000"/>
                </a:schemeClr>
              </a:gs>
              <a:gs pos="65000">
                <a:schemeClr val="accent2">
                  <a:hueOff val="0"/>
                  <a:satOff val="0"/>
                  <a:lumOff val="0"/>
                  <a:alphaOff val="0"/>
                  <a:tint val="90000"/>
                  <a:shade val="58000"/>
                  <a:satMod val="225000"/>
                </a:schemeClr>
              </a:gs>
              <a:gs pos="80000">
                <a:schemeClr val="accent2">
                  <a:hueOff val="0"/>
                  <a:satOff val="0"/>
                  <a:lumOff val="0"/>
                  <a:alphaOff val="0"/>
                  <a:tint val="90000"/>
                  <a:shade val="69000"/>
                  <a:satMod val="220000"/>
                </a:schemeClr>
              </a:gs>
              <a:gs pos="100000">
                <a:schemeClr val="accent2">
                  <a:hueOff val="0"/>
                  <a:satOff val="0"/>
                  <a:lumOff val="0"/>
                  <a:alphaOff val="0"/>
                  <a:tint val="77000"/>
                  <a:shade val="80000"/>
                  <a:satMod val="23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8372" name="TextBox 3"/>
          <p:cNvSpPr txBox="1">
            <a:spLocks noChangeArrowheads="1"/>
          </p:cNvSpPr>
          <p:nvPr/>
        </p:nvSpPr>
        <p:spPr bwMode="auto">
          <a:xfrm>
            <a:off x="3203575" y="1773238"/>
            <a:ext cx="5545138" cy="1200150"/>
          </a:xfrm>
          <a:prstGeom prst="rect">
            <a:avLst/>
          </a:prstGeom>
          <a:noFill/>
          <a:ln w="9525">
            <a:noFill/>
            <a:miter lim="800000"/>
            <a:headEnd/>
            <a:tailEnd/>
          </a:ln>
        </p:spPr>
        <p:txBody>
          <a:bodyPr>
            <a:spAutoFit/>
          </a:bodyPr>
          <a:lstStyle/>
          <a:p>
            <a:pPr algn="just">
              <a:buFontTx/>
              <a:buChar char="-"/>
            </a:pPr>
            <a:r>
              <a:rPr lang="ru-RU">
                <a:latin typeface="Arial Black" pitchFamily="34" charset="0"/>
              </a:rPr>
              <a:t> 418,8: </a:t>
            </a:r>
            <a:r>
              <a:rPr lang="ru-RU">
                <a:latin typeface="Times New Roman" pitchFamily="18" charset="0"/>
                <a:cs typeface="Times New Roman" pitchFamily="18" charset="0"/>
              </a:rPr>
              <a:t>расходы на мероприятия по землеустройству и землепользованию и Расходы на мероприятия в области строительства, архитектуры и градостроительства</a:t>
            </a:r>
          </a:p>
        </p:txBody>
      </p:sp>
      <p:sp>
        <p:nvSpPr>
          <p:cNvPr id="58373" name="TextBox 4"/>
          <p:cNvSpPr txBox="1">
            <a:spLocks noChangeArrowheads="1"/>
          </p:cNvSpPr>
          <p:nvPr/>
        </p:nvSpPr>
        <p:spPr bwMode="auto">
          <a:xfrm>
            <a:off x="684213" y="1773238"/>
            <a:ext cx="2303462" cy="1200150"/>
          </a:xfrm>
          <a:prstGeom prst="rect">
            <a:avLst/>
          </a:prstGeom>
          <a:noFill/>
          <a:ln w="9525">
            <a:noFill/>
            <a:miter lim="800000"/>
            <a:headEnd/>
            <a:tailEnd/>
          </a:ln>
        </p:spPr>
        <p:txBody>
          <a:bodyPr>
            <a:spAutoFit/>
          </a:bodyPr>
          <a:lstStyle/>
          <a:p>
            <a:pPr algn="ctr"/>
            <a:r>
              <a:rPr lang="ru-RU" b="1">
                <a:solidFill>
                  <a:srgbClr val="FFFFFF"/>
                </a:solidFill>
                <a:latin typeface="Calibri" pitchFamily="34" charset="0"/>
              </a:rPr>
              <a:t>Другие вопросы в области национальной экономики</a:t>
            </a:r>
            <a:endParaRPr lang="ru-RU">
              <a:solidFill>
                <a:srgbClr val="FFFFFF"/>
              </a:solidFill>
              <a:latin typeface="Franklin Gothic Book" pitchFamily="34" charset="0"/>
            </a:endParaRPr>
          </a:p>
        </p:txBody>
      </p:sp>
      <p:sp>
        <p:nvSpPr>
          <p:cNvPr id="6" name="Скругленный прямоугольник 5"/>
          <p:cNvSpPr/>
          <p:nvPr/>
        </p:nvSpPr>
        <p:spPr>
          <a:xfrm>
            <a:off x="539552" y="3501008"/>
            <a:ext cx="2592288" cy="108012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ru-RU" b="1" dirty="0">
                <a:latin typeface="Calibri" panose="020F0502020204030204" pitchFamily="34" charset="0"/>
                <a:cs typeface="Calibri" panose="020F0502020204030204" pitchFamily="34" charset="0"/>
              </a:rPr>
              <a:t>Другие общегосударственные вопросы</a:t>
            </a:r>
            <a:endParaRPr lang="ru-RU" dirty="0"/>
          </a:p>
        </p:txBody>
      </p:sp>
      <p:sp>
        <p:nvSpPr>
          <p:cNvPr id="58375" name="TextBox 6"/>
          <p:cNvSpPr txBox="1">
            <a:spLocks noChangeArrowheads="1"/>
          </p:cNvSpPr>
          <p:nvPr/>
        </p:nvSpPr>
        <p:spPr bwMode="auto">
          <a:xfrm>
            <a:off x="3276600" y="3429000"/>
            <a:ext cx="5543550" cy="1200150"/>
          </a:xfrm>
          <a:prstGeom prst="rect">
            <a:avLst/>
          </a:prstGeom>
          <a:noFill/>
          <a:ln w="9525">
            <a:noFill/>
            <a:miter lim="800000"/>
            <a:headEnd/>
            <a:tailEnd/>
          </a:ln>
        </p:spPr>
        <p:txBody>
          <a:bodyPr>
            <a:spAutoFit/>
          </a:bodyPr>
          <a:lstStyle/>
          <a:p>
            <a:pPr algn="just"/>
            <a:r>
              <a:rPr lang="ru-RU">
                <a:latin typeface="Arial Black" pitchFamily="34" charset="0"/>
              </a:rPr>
              <a:t>- </a:t>
            </a:r>
            <a:r>
              <a:rPr lang="ru-RU" b="1">
                <a:latin typeface="Arial Black" pitchFamily="34" charset="0"/>
              </a:rPr>
              <a:t> 378,9: </a:t>
            </a:r>
            <a:r>
              <a:rPr lang="ru-RU">
                <a:latin typeface="Times New Roman" pitchFamily="18" charset="0"/>
                <a:cs typeface="Times New Roman" pitchFamily="18" charset="0"/>
              </a:rPr>
              <a:t>взносы на капитальный ремонт общего имущества в многоквартирных домах, расположенных на территории поселения, в части муниципальной собственности</a:t>
            </a:r>
          </a:p>
        </p:txBody>
      </p:sp>
      <p:sp>
        <p:nvSpPr>
          <p:cNvPr id="58376" name="TextBox 7"/>
          <p:cNvSpPr txBox="1">
            <a:spLocks noChangeArrowheads="1"/>
          </p:cNvSpPr>
          <p:nvPr/>
        </p:nvSpPr>
        <p:spPr bwMode="auto">
          <a:xfrm>
            <a:off x="900113" y="908050"/>
            <a:ext cx="7704137" cy="523875"/>
          </a:xfrm>
          <a:prstGeom prst="rect">
            <a:avLst/>
          </a:prstGeom>
          <a:noFill/>
          <a:ln w="9525">
            <a:noFill/>
            <a:miter lim="800000"/>
            <a:headEnd/>
            <a:tailEnd/>
          </a:ln>
        </p:spPr>
        <p:txBody>
          <a:bodyPr>
            <a:spAutoFit/>
          </a:bodyPr>
          <a:lstStyle/>
          <a:p>
            <a:pPr algn="ctr"/>
            <a:r>
              <a:rPr lang="ru-RU" sz="2800" b="1">
                <a:solidFill>
                  <a:srgbClr val="00B050"/>
                </a:solidFill>
                <a:latin typeface="Arial Black" pitchFamily="34" charset="0"/>
              </a:rPr>
              <a:t>на 2019 год</a:t>
            </a:r>
          </a:p>
        </p:txBody>
      </p:sp>
      <p:sp>
        <p:nvSpPr>
          <p:cNvPr id="58377" name="TextBox 8"/>
          <p:cNvSpPr txBox="1">
            <a:spLocks noChangeArrowheads="1"/>
          </p:cNvSpPr>
          <p:nvPr/>
        </p:nvSpPr>
        <p:spPr bwMode="auto">
          <a:xfrm>
            <a:off x="323850" y="1412875"/>
            <a:ext cx="2735263" cy="307975"/>
          </a:xfrm>
          <a:prstGeom prst="rect">
            <a:avLst/>
          </a:prstGeom>
          <a:noFill/>
          <a:ln w="9525">
            <a:noFill/>
            <a:miter lim="800000"/>
            <a:headEnd/>
            <a:tailEnd/>
          </a:ln>
        </p:spPr>
        <p:txBody>
          <a:bodyPr>
            <a:spAutoFit/>
          </a:bodyPr>
          <a:lstStyle/>
          <a:p>
            <a:pPr algn="r"/>
            <a:r>
              <a:rPr lang="ru-RU" sz="1400" i="1">
                <a:latin typeface="Times New Roman" pitchFamily="18" charset="0"/>
                <a:cs typeface="Times New Roman" pitchFamily="18" charset="0"/>
              </a:rPr>
              <a:t>данные указанны в тыс. рублей</a:t>
            </a:r>
          </a:p>
        </p:txBody>
      </p:sp>
      <p:sp>
        <p:nvSpPr>
          <p:cNvPr id="13" name="Скругленный прямоугольник 12"/>
          <p:cNvSpPr/>
          <p:nvPr/>
        </p:nvSpPr>
        <p:spPr>
          <a:xfrm>
            <a:off x="468313" y="5084763"/>
            <a:ext cx="2590800" cy="792162"/>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ru-RU" b="1" dirty="0">
                <a:solidFill>
                  <a:srgbClr val="000000"/>
                </a:solidFill>
                <a:latin typeface="Calibri" pitchFamily="34" charset="0"/>
                <a:cs typeface="Arial" charset="0"/>
              </a:rPr>
              <a:t>Социальное обеспечение</a:t>
            </a:r>
            <a:endParaRPr lang="ru-RU" dirty="0">
              <a:solidFill>
                <a:srgbClr val="000000"/>
              </a:solidFill>
              <a:cs typeface="Arial" charset="0"/>
            </a:endParaRPr>
          </a:p>
        </p:txBody>
      </p:sp>
      <p:sp>
        <p:nvSpPr>
          <p:cNvPr id="58379" name="TextBox 13"/>
          <p:cNvSpPr txBox="1">
            <a:spLocks noChangeArrowheads="1"/>
          </p:cNvSpPr>
          <p:nvPr/>
        </p:nvSpPr>
        <p:spPr bwMode="auto">
          <a:xfrm>
            <a:off x="3203575" y="5300663"/>
            <a:ext cx="5545138" cy="369887"/>
          </a:xfrm>
          <a:prstGeom prst="rect">
            <a:avLst/>
          </a:prstGeom>
          <a:noFill/>
          <a:ln w="9525">
            <a:noFill/>
            <a:miter lim="800000"/>
            <a:headEnd/>
            <a:tailEnd/>
          </a:ln>
        </p:spPr>
        <p:txBody>
          <a:bodyPr>
            <a:spAutoFit/>
          </a:bodyPr>
          <a:lstStyle/>
          <a:p>
            <a:pPr algn="just"/>
            <a:r>
              <a:rPr lang="ru-RU">
                <a:latin typeface="Arial Black" pitchFamily="34" charset="0"/>
              </a:rPr>
              <a:t>- </a:t>
            </a:r>
            <a:r>
              <a:rPr lang="ru-RU" b="1">
                <a:latin typeface="Arial Black" pitchFamily="34" charset="0"/>
              </a:rPr>
              <a:t>636,0: </a:t>
            </a:r>
            <a:r>
              <a:rPr lang="ru-RU">
                <a:latin typeface="Times New Roman" pitchFamily="18" charset="0"/>
                <a:cs typeface="Times New Roman" pitchFamily="18" charset="0"/>
              </a:rPr>
              <a:t>выплата муниципальной пенсии</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395288" y="333375"/>
            <a:ext cx="8208962" cy="863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9395" name="TextBox 2"/>
          <p:cNvSpPr txBox="1">
            <a:spLocks noChangeArrowheads="1"/>
          </p:cNvSpPr>
          <p:nvPr/>
        </p:nvSpPr>
        <p:spPr bwMode="auto">
          <a:xfrm>
            <a:off x="611188" y="476250"/>
            <a:ext cx="7777162" cy="585788"/>
          </a:xfrm>
          <a:prstGeom prst="rect">
            <a:avLst/>
          </a:prstGeom>
          <a:noFill/>
          <a:ln w="9525">
            <a:noFill/>
            <a:miter lim="800000"/>
            <a:headEnd/>
            <a:tailEnd/>
          </a:ln>
        </p:spPr>
        <p:txBody>
          <a:bodyPr>
            <a:spAutoFit/>
          </a:bodyPr>
          <a:lstStyle/>
          <a:p>
            <a:pPr algn="ctr"/>
            <a:r>
              <a:rPr lang="ru-RU" sz="3200" b="1">
                <a:latin typeface="Times New Roman" pitchFamily="18" charset="0"/>
                <a:cs typeface="Times New Roman" pitchFamily="18" charset="0"/>
              </a:rPr>
              <a:t>ОСНОВНЫЕ ЗАДАЧИ НА 2020 ГОД</a:t>
            </a:r>
          </a:p>
        </p:txBody>
      </p:sp>
      <p:sp>
        <p:nvSpPr>
          <p:cNvPr id="59396" name="TextBox 4"/>
          <p:cNvSpPr txBox="1">
            <a:spLocks noChangeArrowheads="1"/>
          </p:cNvSpPr>
          <p:nvPr/>
        </p:nvSpPr>
        <p:spPr bwMode="auto">
          <a:xfrm>
            <a:off x="539750" y="1412875"/>
            <a:ext cx="7920038" cy="5048250"/>
          </a:xfrm>
          <a:prstGeom prst="rect">
            <a:avLst/>
          </a:prstGeom>
          <a:noFill/>
          <a:ln w="9525">
            <a:noFill/>
            <a:miter lim="800000"/>
            <a:headEnd/>
            <a:tailEnd/>
          </a:ln>
        </p:spPr>
        <p:txBody>
          <a:bodyPr>
            <a:spAutoFit/>
          </a:bodyPr>
          <a:lstStyle/>
          <a:p>
            <a:pPr algn="just">
              <a:spcAft>
                <a:spcPts val="1200"/>
              </a:spcAft>
            </a:pPr>
            <a:r>
              <a:rPr lang="ru-RU" sz="1600">
                <a:latin typeface="Times New Roman" pitchFamily="18" charset="0"/>
                <a:cs typeface="Times New Roman" pitchFamily="18" charset="0"/>
              </a:rPr>
              <a:t>- </a:t>
            </a:r>
            <a:r>
              <a:rPr lang="ru-RU">
                <a:latin typeface="Times New Roman" pitchFamily="18" charset="0"/>
                <a:cs typeface="Times New Roman" pitchFamily="18" charset="0"/>
              </a:rPr>
              <a:t>Развитие культуры на территории Мшинского СП (кап. ремонт зданий: СДЦ в пос. Мшинская, СКЦ в д.Пехенец, ДЦ в п.Красный Маяк );</a:t>
            </a:r>
          </a:p>
          <a:p>
            <a:pPr algn="just">
              <a:spcAft>
                <a:spcPts val="1200"/>
              </a:spcAft>
            </a:pPr>
            <a:r>
              <a:rPr lang="ru-RU">
                <a:latin typeface="Times New Roman" pitchFamily="18" charset="0"/>
                <a:cs typeface="Times New Roman" pitchFamily="18" charset="0"/>
              </a:rPr>
              <a:t>- Строительство Межпоселкового  газопровода  от места врезки дер. Пехенец до пос. Мшинская;</a:t>
            </a:r>
          </a:p>
          <a:p>
            <a:pPr algn="just">
              <a:spcAft>
                <a:spcPts val="1200"/>
              </a:spcAft>
            </a:pPr>
            <a:r>
              <a:rPr lang="ru-RU">
                <a:latin typeface="Times New Roman" pitchFamily="18" charset="0"/>
                <a:cs typeface="Times New Roman" pitchFamily="18" charset="0"/>
              </a:rPr>
              <a:t>- ПИР по объекту Внутрипоселковый газопровод в пос. Мшинская и начало стройки;</a:t>
            </a:r>
          </a:p>
          <a:p>
            <a:pPr algn="just">
              <a:spcAft>
                <a:spcPts val="1200"/>
              </a:spcAft>
            </a:pPr>
            <a:r>
              <a:rPr lang="ru-RU">
                <a:latin typeface="Times New Roman" pitchFamily="18" charset="0"/>
                <a:cs typeface="Times New Roman" pitchFamily="18" charset="0"/>
              </a:rPr>
              <a:t>- Окончание работ по строительству газопроводов-вводов МКД пос. Красный Маяк;</a:t>
            </a:r>
          </a:p>
          <a:p>
            <a:pPr algn="just">
              <a:spcAft>
                <a:spcPts val="1200"/>
              </a:spcAft>
            </a:pPr>
            <a:r>
              <a:rPr lang="ru-RU">
                <a:latin typeface="Times New Roman" pitchFamily="18" charset="0"/>
                <a:cs typeface="Times New Roman" pitchFamily="18" charset="0"/>
              </a:rPr>
              <a:t>- Капитальный ремонт МКД п.Красный Маяк д.14б (крыша), д.14а (ремонт сетей ХВС), д.5 (ремонт сетей теплоснабжения);</a:t>
            </a:r>
          </a:p>
          <a:p>
            <a:pPr algn="just">
              <a:spcAft>
                <a:spcPts val="1200"/>
              </a:spcAft>
            </a:pPr>
            <a:r>
              <a:rPr lang="ru-RU">
                <a:latin typeface="Times New Roman" pitchFamily="18" charset="0"/>
                <a:cs typeface="Times New Roman" pitchFamily="18" charset="0"/>
              </a:rPr>
              <a:t>- Реализация мероприятий по борьбе с борщевиком Сосновского;</a:t>
            </a:r>
          </a:p>
          <a:p>
            <a:pPr algn="just">
              <a:spcAft>
                <a:spcPts val="1200"/>
              </a:spcAft>
            </a:pPr>
            <a:r>
              <a:rPr lang="ru-RU">
                <a:latin typeface="Times New Roman" pitchFamily="18" charset="0"/>
                <a:cs typeface="Times New Roman" pitchFamily="18" charset="0"/>
              </a:rPr>
              <a:t>- Реализация проекта «Комфортная современная среда» (Сквер Памяти) ;</a:t>
            </a:r>
          </a:p>
          <a:p>
            <a:pPr algn="just">
              <a:spcAft>
                <a:spcPts val="1200"/>
              </a:spcAft>
            </a:pPr>
            <a:r>
              <a:rPr lang="ru-RU">
                <a:latin typeface="Times New Roman" pitchFamily="18" charset="0"/>
                <a:cs typeface="Times New Roman" pitchFamily="18" charset="0"/>
              </a:rPr>
              <a:t>- Реализация мероприятий по 3-оз от 15.01.2018 г. (уличное освещение в п.Мшинская);</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0825" y="188913"/>
            <a:ext cx="8715375" cy="7170737"/>
          </a:xfrm>
          <a:prstGeom prst="rect">
            <a:avLst/>
          </a:prstGeom>
          <a:noFill/>
        </p:spPr>
        <p:txBody>
          <a:bodyPr>
            <a:spAutoFit/>
          </a:bodyPr>
          <a:lstStyle/>
          <a:p>
            <a:pPr indent="450000" algn="just" fontAlgn="auto">
              <a:spcBef>
                <a:spcPts val="0"/>
              </a:spcBef>
              <a:spcAft>
                <a:spcPts val="0"/>
              </a:spcAft>
              <a:defRPr/>
            </a:pPr>
            <a:r>
              <a:rPr lang="ru-RU" sz="2000" dirty="0">
                <a:latin typeface="Times New Roman" pitchFamily="18" charset="0"/>
                <a:cs typeface="Times New Roman" pitchFamily="18" charset="0"/>
              </a:rPr>
              <a:t>Это очень серьезный и важный вопрос, который является основным приоритетом в нашей повседневной работе.</a:t>
            </a:r>
          </a:p>
          <a:p>
            <a:pPr indent="450000" algn="just" fontAlgn="auto">
              <a:spcBef>
                <a:spcPts val="0"/>
              </a:spcBef>
              <a:spcAft>
                <a:spcPts val="0"/>
              </a:spcAft>
              <a:defRPr/>
            </a:pPr>
            <a:r>
              <a:rPr lang="ru-RU" sz="2000" dirty="0">
                <a:latin typeface="Times New Roman" pitchFamily="18" charset="0"/>
                <a:cs typeface="Times New Roman" pitchFamily="18" charset="0"/>
              </a:rPr>
              <a:t>Главными задачами в работе администрации остается исполнение полномочий в соответствии со 131 Федеральным Законом </a:t>
            </a:r>
          </a:p>
          <a:p>
            <a:pPr indent="450000" algn="just" fontAlgn="auto">
              <a:spcBef>
                <a:spcPts val="0"/>
              </a:spcBef>
              <a:spcAft>
                <a:spcPts val="0"/>
              </a:spcAft>
              <a:defRPr/>
            </a:pPr>
            <a:r>
              <a:rPr lang="ru-RU" sz="2000" dirty="0">
                <a:latin typeface="Times New Roman" pitchFamily="18" charset="0"/>
                <a:cs typeface="Times New Roman" pitchFamily="18" charset="0"/>
              </a:rPr>
              <a:t>«Об общих принципах организации местного самоуправления в РФ», Уставом поселения и другими Федеральными и областными правовыми актами. </a:t>
            </a:r>
          </a:p>
          <a:p>
            <a:pPr indent="450000" algn="just" fontAlgn="auto">
              <a:spcBef>
                <a:spcPts val="0"/>
              </a:spcBef>
              <a:spcAft>
                <a:spcPts val="0"/>
              </a:spcAft>
              <a:defRPr/>
            </a:pPr>
            <a:r>
              <a:rPr lang="ru-RU" sz="2000" dirty="0">
                <a:latin typeface="Times New Roman" pitchFamily="18" charset="0"/>
                <a:cs typeface="Times New Roman" pitchFamily="18" charset="0"/>
              </a:rPr>
              <a:t>Это прежде всего:</a:t>
            </a:r>
          </a:p>
          <a:p>
            <a:pPr fontAlgn="auto">
              <a:spcBef>
                <a:spcPts val="0"/>
              </a:spcBef>
              <a:spcAft>
                <a:spcPts val="0"/>
              </a:spcAft>
              <a:buFont typeface="Arial" pitchFamily="34" charset="0"/>
              <a:buChar char="•"/>
              <a:defRPr/>
            </a:pPr>
            <a:r>
              <a:rPr lang="ru-RU" sz="2000" dirty="0">
                <a:latin typeface="Times New Roman" pitchFamily="18" charset="0"/>
                <a:cs typeface="Times New Roman" pitchFamily="18" charset="0"/>
              </a:rPr>
              <a:t> исполнение бюджета поселения;</a:t>
            </a:r>
          </a:p>
          <a:p>
            <a:pPr fontAlgn="auto">
              <a:spcBef>
                <a:spcPts val="0"/>
              </a:spcBef>
              <a:spcAft>
                <a:spcPts val="0"/>
              </a:spcAft>
              <a:buFont typeface="Arial" pitchFamily="34" charset="0"/>
              <a:buChar char="•"/>
              <a:defRPr/>
            </a:pPr>
            <a:r>
              <a:rPr lang="ru-RU" sz="2000" dirty="0">
                <a:latin typeface="Times New Roman" pitchFamily="18" charset="0"/>
                <a:cs typeface="Times New Roman" pitchFamily="18" charset="0"/>
              </a:rPr>
              <a:t> обеспечение бесперебойной работы учреждений образования, здравоохранения, культуры, спорта;</a:t>
            </a:r>
          </a:p>
          <a:p>
            <a:pPr fontAlgn="auto">
              <a:spcBef>
                <a:spcPts val="0"/>
              </a:spcBef>
              <a:spcAft>
                <a:spcPts val="0"/>
              </a:spcAft>
              <a:buFont typeface="Arial" pitchFamily="34" charset="0"/>
              <a:buChar char="•"/>
              <a:defRPr/>
            </a:pPr>
            <a:r>
              <a:rPr lang="ru-RU" sz="2000" dirty="0">
                <a:latin typeface="Times New Roman" pitchFamily="18" charset="0"/>
                <a:cs typeface="Times New Roman" pitchFamily="18" charset="0"/>
              </a:rPr>
              <a:t> благоустройство территорий населенных пунктов, развитие инфраструктуры, обеспечение жизнедеятельности поселения;</a:t>
            </a:r>
          </a:p>
          <a:p>
            <a:pPr fontAlgn="auto">
              <a:spcBef>
                <a:spcPts val="0"/>
              </a:spcBef>
              <a:spcAft>
                <a:spcPts val="0"/>
              </a:spcAft>
              <a:buFont typeface="Arial" pitchFamily="34" charset="0"/>
              <a:buChar char="•"/>
              <a:defRPr/>
            </a:pPr>
            <a:r>
              <a:rPr lang="ru-RU" sz="2000" dirty="0">
                <a:latin typeface="Times New Roman" pitchFamily="18" charset="0"/>
                <a:cs typeface="Times New Roman" pitchFamily="18" charset="0"/>
              </a:rPr>
              <a:t> взаимодействие с организациями всех форм собственности с целью укрепления и развития экономики поселения;</a:t>
            </a:r>
          </a:p>
          <a:p>
            <a:pPr indent="450000" algn="just" fontAlgn="auto">
              <a:spcBef>
                <a:spcPts val="0"/>
              </a:spcBef>
              <a:spcAft>
                <a:spcPts val="0"/>
              </a:spcAft>
              <a:defRPr/>
            </a:pPr>
            <a:r>
              <a:rPr lang="ru-RU" sz="2000" dirty="0">
                <a:latin typeface="Times New Roman" pitchFamily="18" charset="0"/>
                <a:cs typeface="Times New Roman" pitchFamily="18" charset="0"/>
              </a:rPr>
              <a:t>Правовой основой деятельности органа местного самоуправления является:</a:t>
            </a:r>
          </a:p>
          <a:p>
            <a:pPr indent="450000" fontAlgn="auto">
              <a:spcBef>
                <a:spcPts val="0"/>
              </a:spcBef>
              <a:spcAft>
                <a:spcPts val="0"/>
              </a:spcAft>
              <a:buFont typeface="Arial" pitchFamily="34" charset="0"/>
              <a:buChar char="•"/>
              <a:defRPr/>
            </a:pPr>
            <a:r>
              <a:rPr lang="ru-RU" sz="2000" dirty="0">
                <a:latin typeface="Times New Roman" pitchFamily="18" charset="0"/>
                <a:cs typeface="Times New Roman" pitchFamily="18" charset="0"/>
              </a:rPr>
              <a:t>соблюдение законов;</a:t>
            </a:r>
          </a:p>
          <a:p>
            <a:pPr fontAlgn="auto">
              <a:spcBef>
                <a:spcPts val="0"/>
              </a:spcBef>
              <a:spcAft>
                <a:spcPts val="0"/>
              </a:spcAft>
              <a:buFont typeface="Arial" pitchFamily="34" charset="0"/>
              <a:buChar char="•"/>
              <a:defRPr/>
            </a:pPr>
            <a:r>
              <a:rPr lang="ru-RU" sz="2000" dirty="0">
                <a:latin typeface="Times New Roman" pitchFamily="18" charset="0"/>
                <a:cs typeface="Times New Roman" pitchFamily="18" charset="0"/>
              </a:rPr>
              <a:t> наделение государственными полномочиями;</a:t>
            </a:r>
          </a:p>
          <a:p>
            <a:pPr fontAlgn="auto">
              <a:spcBef>
                <a:spcPts val="0"/>
              </a:spcBef>
              <a:spcAft>
                <a:spcPts val="0"/>
              </a:spcAft>
              <a:buFont typeface="Arial" pitchFamily="34" charset="0"/>
              <a:buChar char="•"/>
              <a:defRPr/>
            </a:pPr>
            <a:r>
              <a:rPr lang="ru-RU" sz="2000" dirty="0">
                <a:latin typeface="Times New Roman" pitchFamily="18" charset="0"/>
                <a:cs typeface="Times New Roman" pitchFamily="18" charset="0"/>
              </a:rPr>
              <a:t> обязательное выполнение Указов и распоряжений Президента РФ, Федеральных законов и других нормативных актов Правительства России.  </a:t>
            </a:r>
          </a:p>
          <a:p>
            <a:pPr algn="ctr" fontAlgn="auto">
              <a:spcBef>
                <a:spcPts val="0"/>
              </a:spcBef>
              <a:spcAft>
                <a:spcPts val="0"/>
              </a:spcAft>
              <a:buFontTx/>
              <a:buChar char="-"/>
              <a:defRPr/>
            </a:pPr>
            <a:endParaRPr lang="ru-RU" sz="2000" b="1" dirty="0">
              <a:latin typeface="Times New Roman" pitchFamily="18" charset="0"/>
              <a:cs typeface="Times New Roman" pitchFamily="18" charset="0"/>
            </a:endParaRPr>
          </a:p>
          <a:p>
            <a:pPr algn="ctr" fontAlgn="auto">
              <a:spcBef>
                <a:spcPts val="0"/>
              </a:spcBef>
              <a:spcAft>
                <a:spcPts val="0"/>
              </a:spcAft>
              <a:defRPr/>
            </a:pPr>
            <a:endParaRPr lang="ru-RU" sz="20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395288" y="333375"/>
            <a:ext cx="8208962" cy="863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60419" name="TextBox 2"/>
          <p:cNvSpPr txBox="1">
            <a:spLocks noChangeArrowheads="1"/>
          </p:cNvSpPr>
          <p:nvPr/>
        </p:nvSpPr>
        <p:spPr bwMode="auto">
          <a:xfrm>
            <a:off x="611188" y="476250"/>
            <a:ext cx="7777162" cy="585788"/>
          </a:xfrm>
          <a:prstGeom prst="rect">
            <a:avLst/>
          </a:prstGeom>
          <a:noFill/>
          <a:ln w="9525">
            <a:noFill/>
            <a:miter lim="800000"/>
            <a:headEnd/>
            <a:tailEnd/>
          </a:ln>
        </p:spPr>
        <p:txBody>
          <a:bodyPr>
            <a:spAutoFit/>
          </a:bodyPr>
          <a:lstStyle/>
          <a:p>
            <a:pPr algn="ctr"/>
            <a:r>
              <a:rPr lang="ru-RU" sz="3200" b="1">
                <a:latin typeface="Times New Roman" pitchFamily="18" charset="0"/>
                <a:cs typeface="Times New Roman" pitchFamily="18" charset="0"/>
              </a:rPr>
              <a:t>ОСНОВНЫЕ ЗАДАЧИ НА 2020 ГОД</a:t>
            </a:r>
          </a:p>
        </p:txBody>
      </p:sp>
      <p:sp>
        <p:nvSpPr>
          <p:cNvPr id="60420" name="TextBox 3"/>
          <p:cNvSpPr txBox="1">
            <a:spLocks noChangeArrowheads="1"/>
          </p:cNvSpPr>
          <p:nvPr/>
        </p:nvSpPr>
        <p:spPr bwMode="auto">
          <a:xfrm>
            <a:off x="539750" y="1412875"/>
            <a:ext cx="7848600" cy="4862513"/>
          </a:xfrm>
          <a:prstGeom prst="rect">
            <a:avLst/>
          </a:prstGeom>
          <a:noFill/>
          <a:ln w="9525">
            <a:noFill/>
            <a:miter lim="800000"/>
            <a:headEnd/>
            <a:tailEnd/>
          </a:ln>
        </p:spPr>
        <p:txBody>
          <a:bodyPr>
            <a:spAutoFit/>
          </a:bodyPr>
          <a:lstStyle/>
          <a:p>
            <a:pPr algn="just">
              <a:spcAft>
                <a:spcPts val="1200"/>
              </a:spcAft>
            </a:pPr>
            <a:r>
              <a:rPr lang="ru-RU" sz="2000">
                <a:latin typeface="Times New Roman" pitchFamily="18" charset="0"/>
                <a:cs typeface="Times New Roman" pitchFamily="18" charset="0"/>
              </a:rPr>
              <a:t>- Реализация мероприятий по 147-оз 28.12.2018 г. «О старостах сельских населенных пунктов ЛО и содействию участия населения в осуществлении МСУ в иных формах на частях территорий МО ЛО» (благоустройство территорий гражданских кладбищ) ;</a:t>
            </a:r>
          </a:p>
          <a:p>
            <a:pPr algn="just">
              <a:spcAft>
                <a:spcPts val="1200"/>
              </a:spcAft>
            </a:pPr>
            <a:r>
              <a:rPr lang="ru-RU" sz="2000">
                <a:latin typeface="Times New Roman" pitchFamily="18" charset="0"/>
                <a:cs typeface="Times New Roman" pitchFamily="18" charset="0"/>
              </a:rPr>
              <a:t>- Строительство контейнерных площадок по соглашению с Управлением ЛО по организации и контролю деятельности по обращению с отходами;</a:t>
            </a:r>
          </a:p>
          <a:p>
            <a:pPr algn="just">
              <a:spcAft>
                <a:spcPts val="1200"/>
              </a:spcAft>
            </a:pPr>
            <a:r>
              <a:rPr lang="ru-RU" sz="2000">
                <a:latin typeface="Times New Roman" pitchFamily="18" charset="0"/>
                <a:cs typeface="Times New Roman" pitchFamily="18" charset="0"/>
              </a:rPr>
              <a:t>- Ремонт и содержания дорог местного значения, в т.ч. по соглашению с комитетом дорожного хозяйства Ленинградской области (гос. прогр. Ленинградской области «Развитие транспортной системы ЛО») планируется произвести ремонт дорог ремонт участка дороги по ул.Лесная в д.Низовская и участка автомобильной дороги по ул.Советских воинов в п.Мшинская ;</a:t>
            </a:r>
          </a:p>
          <a:p>
            <a:pPr algn="just">
              <a:spcAft>
                <a:spcPts val="1200"/>
              </a:spcAft>
            </a:pPr>
            <a:r>
              <a:rPr lang="ru-RU" sz="2000">
                <a:latin typeface="Times New Roman" pitchFamily="18" charset="0"/>
                <a:cs typeface="Times New Roman" pitchFamily="18" charset="0"/>
              </a:rPr>
              <a:t>- Мероприятия по энергоэффективности и энергосбережению;</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51520" y="404664"/>
            <a:ext cx="8686800" cy="838200"/>
          </a:xfrm>
          <a:solidFill>
            <a:schemeClr val="accent1"/>
          </a:solidFill>
        </p:spPr>
        <p:txBody>
          <a:bodyPr/>
          <a:lstStyle/>
          <a:p>
            <a:pPr algn="ctr">
              <a:defRPr/>
            </a:pPr>
            <a:r>
              <a:rPr lang="ru-RU" sz="3200" b="1" dirty="0" smtClean="0">
                <a:solidFill>
                  <a:schemeClr val="tx1"/>
                </a:solidFill>
                <a:latin typeface="Times New Roman" pitchFamily="18" charset="0"/>
                <a:cs typeface="Times New Roman" pitchFamily="18" charset="0"/>
              </a:rPr>
              <a:t>ОСНОВНЫЕ ЗАДАЧИ НА 2020 ГОД</a:t>
            </a:r>
            <a:endParaRPr lang="ru-RU" sz="3200" b="1" dirty="0">
              <a:solidFill>
                <a:schemeClr val="tx1"/>
              </a:solidFill>
              <a:latin typeface="Times New Roman" pitchFamily="18" charset="0"/>
              <a:cs typeface="Times New Roman" pitchFamily="18" charset="0"/>
            </a:endParaRPr>
          </a:p>
        </p:txBody>
      </p:sp>
      <p:sp>
        <p:nvSpPr>
          <p:cNvPr id="61443" name="Содержимое 3"/>
          <p:cNvSpPr>
            <a:spLocks noGrp="1"/>
          </p:cNvSpPr>
          <p:nvPr>
            <p:ph idx="1"/>
          </p:nvPr>
        </p:nvSpPr>
        <p:spPr/>
        <p:txBody>
          <a:bodyPr/>
          <a:lstStyle/>
          <a:p>
            <a:endParaRPr lang="ru-RU" sz="2000" smtClean="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323528" y="2348880"/>
            <a:ext cx="8568952" cy="1233482"/>
          </a:xfrm>
          <a:prstGeom prst="rect">
            <a:avLst/>
          </a:prstGeom>
        </p:spPr>
        <p:txBody>
          <a:bodyPr/>
          <a:lstStyle/>
          <a:p>
            <a:pPr algn="ctr" fontAlgn="auto">
              <a:spcAft>
                <a:spcPts val="0"/>
              </a:spcAft>
              <a:defRPr/>
            </a:pPr>
            <a:r>
              <a:rPr lang="ru-RU" sz="3600" i="1" cap="all">
                <a:solidFill>
                  <a:schemeClr val="tx2"/>
                </a:solidFill>
                <a:effectLst>
                  <a:reflection blurRad="12700" stA="48000" endA="300" endPos="55000" dir="5400000" sy="-90000" algn="bl" rotWithShape="0"/>
                </a:effectLst>
                <a:latin typeface="Arial Black" panose="020B0A04020102020204" pitchFamily="34" charset="0"/>
                <a:ea typeface="+mj-ea"/>
                <a:cs typeface="+mj-cs"/>
              </a:rPr>
              <a:t>Спасибо за внимание!</a:t>
            </a:r>
            <a:endParaRPr lang="ru-RU" sz="3600" i="1" cap="all" dirty="0">
              <a:solidFill>
                <a:schemeClr val="tx2"/>
              </a:solidFill>
              <a:effectLst>
                <a:reflection blurRad="12700" stA="48000" endA="300" endPos="55000" dir="5400000" sy="-90000" algn="bl" rotWithShape="0"/>
              </a:effectLst>
              <a:latin typeface="Arial Black" panose="020B0A04020102020204" pitchFamily="34" charset="0"/>
              <a:ea typeface="+mj-ea"/>
              <a:cs typeface="+mj-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2" cstate="print"/>
          <a:srcRect/>
          <a:stretch>
            <a:fillRect/>
          </a:stretch>
        </p:blipFill>
        <p:spPr bwMode="auto">
          <a:xfrm>
            <a:off x="539750" y="4784725"/>
            <a:ext cx="2592388" cy="2073275"/>
          </a:xfrm>
          <a:prstGeom prst="rect">
            <a:avLst/>
          </a:prstGeom>
          <a:noFill/>
          <a:ln w="9525">
            <a:noFill/>
            <a:miter lim="800000"/>
            <a:headEnd/>
            <a:tailEnd/>
          </a:ln>
        </p:spPr>
      </p:pic>
      <p:sp>
        <p:nvSpPr>
          <p:cNvPr id="17411" name="TextBox 1"/>
          <p:cNvSpPr txBox="1">
            <a:spLocks noChangeArrowheads="1"/>
          </p:cNvSpPr>
          <p:nvPr/>
        </p:nvSpPr>
        <p:spPr bwMode="auto">
          <a:xfrm>
            <a:off x="428625" y="260350"/>
            <a:ext cx="8247063" cy="1908175"/>
          </a:xfrm>
          <a:prstGeom prst="rect">
            <a:avLst/>
          </a:prstGeom>
          <a:noFill/>
          <a:ln w="9525">
            <a:noFill/>
            <a:miter lim="800000"/>
            <a:headEnd/>
            <a:tailEnd/>
          </a:ln>
        </p:spPr>
        <p:txBody>
          <a:bodyPr>
            <a:spAutoFit/>
          </a:bodyPr>
          <a:lstStyle/>
          <a:p>
            <a:pPr indent="449263" algn="just">
              <a:spcAft>
                <a:spcPts val="600"/>
              </a:spcAft>
            </a:pPr>
            <a:r>
              <a:rPr lang="ru-RU">
                <a:latin typeface="Times New Roman" pitchFamily="18" charset="0"/>
                <a:cs typeface="Times New Roman" pitchFamily="18" charset="0"/>
              </a:rPr>
              <a:t>В рамках нормотворческой деятельности за отчетный период издано 397 постановлений, 46 распоряжений.</a:t>
            </a:r>
          </a:p>
          <a:p>
            <a:pPr indent="449263" algn="just">
              <a:spcAft>
                <a:spcPts val="600"/>
              </a:spcAft>
            </a:pPr>
            <a:r>
              <a:rPr lang="ru-RU">
                <a:latin typeface="Times New Roman" pitchFamily="18" charset="0"/>
                <a:cs typeface="Times New Roman" pitchFamily="18" charset="0"/>
              </a:rPr>
              <a:t>В 2019 году рассмотрено 432 заявления (в т.ч. жалоб) граждан. </a:t>
            </a:r>
          </a:p>
          <a:p>
            <a:pPr indent="449263" algn="just">
              <a:spcAft>
                <a:spcPts val="600"/>
              </a:spcAft>
            </a:pPr>
            <a:r>
              <a:rPr lang="ru-RU">
                <a:latin typeface="Times New Roman" pitchFamily="18" charset="0"/>
                <a:cs typeface="Times New Roman" pitchFamily="18" charset="0"/>
              </a:rPr>
              <a:t>Проекты решений и постановлений направляются в прокуратуру района и находятся под постоянным контролем правового управления Ленинградской области.</a:t>
            </a:r>
          </a:p>
        </p:txBody>
      </p:sp>
      <p:pic>
        <p:nvPicPr>
          <p:cNvPr id="17412" name="Picture 2"/>
          <p:cNvPicPr>
            <a:picLocks noChangeAspect="1" noChangeArrowheads="1"/>
          </p:cNvPicPr>
          <p:nvPr/>
        </p:nvPicPr>
        <p:blipFill>
          <a:blip r:embed="rId3" cstate="print"/>
          <a:srcRect/>
          <a:stretch>
            <a:fillRect/>
          </a:stretch>
        </p:blipFill>
        <p:spPr bwMode="auto">
          <a:xfrm>
            <a:off x="3563938" y="5013325"/>
            <a:ext cx="5184775" cy="1379538"/>
          </a:xfrm>
          <a:prstGeom prst="rect">
            <a:avLst/>
          </a:prstGeom>
          <a:noFill/>
          <a:ln w="9525">
            <a:noFill/>
            <a:miter lim="800000"/>
            <a:headEnd/>
            <a:tailEnd/>
          </a:ln>
        </p:spPr>
      </p:pic>
      <p:sp>
        <p:nvSpPr>
          <p:cNvPr id="17413" name="TextBox 3"/>
          <p:cNvSpPr txBox="1">
            <a:spLocks noChangeArrowheads="1"/>
          </p:cNvSpPr>
          <p:nvPr/>
        </p:nvSpPr>
        <p:spPr bwMode="auto">
          <a:xfrm>
            <a:off x="395288" y="3357563"/>
            <a:ext cx="8358187" cy="1476375"/>
          </a:xfrm>
          <a:prstGeom prst="rect">
            <a:avLst/>
          </a:prstGeom>
          <a:noFill/>
          <a:ln w="9525">
            <a:noFill/>
            <a:miter lim="800000"/>
            <a:headEnd/>
            <a:tailEnd/>
          </a:ln>
        </p:spPr>
        <p:txBody>
          <a:bodyPr>
            <a:spAutoFit/>
          </a:bodyPr>
          <a:lstStyle/>
          <a:p>
            <a:pPr indent="449263" algn="just">
              <a:spcAft>
                <a:spcPts val="600"/>
              </a:spcAft>
            </a:pPr>
            <a:r>
              <a:rPr lang="ru-RU">
                <a:latin typeface="Times New Roman" pitchFamily="18" charset="0"/>
                <a:cs typeface="Times New Roman" pitchFamily="18" charset="0"/>
              </a:rPr>
              <a:t>Информационным источником для изучения деятельности нашего поселения является официальный сайт поселения, где размещаются нормативные документы и другая информация. На сайте можно видеть новости поселения, объявления, успехи и достижения, а также проблемы, над которыми мы работаем. Сайт обновляется по мере поступления информации. </a:t>
            </a:r>
          </a:p>
        </p:txBody>
      </p:sp>
      <p:pic>
        <p:nvPicPr>
          <p:cNvPr id="17414" name="Picture 4"/>
          <p:cNvPicPr>
            <a:picLocks noChangeAspect="1" noChangeArrowheads="1"/>
          </p:cNvPicPr>
          <p:nvPr/>
        </p:nvPicPr>
        <p:blipFill>
          <a:blip r:embed="rId4" cstate="print"/>
          <a:srcRect/>
          <a:stretch>
            <a:fillRect/>
          </a:stretch>
        </p:blipFill>
        <p:spPr bwMode="auto">
          <a:xfrm>
            <a:off x="1547813" y="2205038"/>
            <a:ext cx="7227887" cy="1106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900113" y="260350"/>
            <a:ext cx="7416800" cy="1077913"/>
          </a:xfrm>
          <a:prstGeom prst="rect">
            <a:avLst/>
          </a:prstGeom>
          <a:noFill/>
          <a:ln w="9525">
            <a:noFill/>
            <a:miter lim="800000"/>
            <a:headEnd/>
            <a:tailEnd/>
          </a:ln>
        </p:spPr>
        <p:txBody>
          <a:bodyPr>
            <a:spAutoFit/>
          </a:bodyPr>
          <a:lstStyle/>
          <a:p>
            <a:pPr algn="ctr"/>
            <a:r>
              <a:rPr lang="ru-RU" sz="3200" b="1" i="1">
                <a:latin typeface="Times New Roman" pitchFamily="18" charset="0"/>
                <a:cs typeface="Times New Roman" pitchFamily="18" charset="0"/>
              </a:rPr>
              <a:t>Экономическое развитие</a:t>
            </a:r>
          </a:p>
          <a:p>
            <a:pPr algn="ctr"/>
            <a:r>
              <a:rPr lang="ru-RU" sz="3200" b="1" i="1">
                <a:latin typeface="Times New Roman" pitchFamily="18" charset="0"/>
                <a:cs typeface="Times New Roman" pitchFamily="18" charset="0"/>
              </a:rPr>
              <a:t>МО Мшинское сельское поселение</a:t>
            </a:r>
          </a:p>
        </p:txBody>
      </p:sp>
      <p:sp>
        <p:nvSpPr>
          <p:cNvPr id="18435" name="TextBox 2"/>
          <p:cNvSpPr txBox="1">
            <a:spLocks noChangeArrowheads="1"/>
          </p:cNvSpPr>
          <p:nvPr/>
        </p:nvSpPr>
        <p:spPr bwMode="auto">
          <a:xfrm>
            <a:off x="1979613" y="1557338"/>
            <a:ext cx="6840537" cy="3970337"/>
          </a:xfrm>
          <a:prstGeom prst="rect">
            <a:avLst/>
          </a:prstGeom>
          <a:noFill/>
          <a:ln w="9525">
            <a:noFill/>
            <a:miter lim="800000"/>
            <a:headEnd/>
            <a:tailEnd/>
          </a:ln>
        </p:spPr>
        <p:txBody>
          <a:bodyPr>
            <a:spAutoFit/>
          </a:bodyPr>
          <a:lstStyle/>
          <a:p>
            <a:r>
              <a:rPr lang="ru-RU">
                <a:latin typeface="Times New Roman" pitchFamily="18" charset="0"/>
                <a:cs typeface="Times New Roman" pitchFamily="18" charset="0"/>
              </a:rPr>
              <a:t>На территории поселения функционирует:</a:t>
            </a:r>
          </a:p>
          <a:p>
            <a:pPr>
              <a:buFont typeface="Arial" charset="0"/>
              <a:buChar char="•"/>
            </a:pPr>
            <a:r>
              <a:rPr lang="ru-RU">
                <a:latin typeface="Times New Roman" pitchFamily="18" charset="0"/>
                <a:cs typeface="Times New Roman" pitchFamily="18" charset="0"/>
              </a:rPr>
              <a:t> Амбулатория в п. Мшинская, ФАПы в п. Красный Маяк    д. Пехенец.</a:t>
            </a:r>
          </a:p>
          <a:p>
            <a:pPr>
              <a:buFont typeface="Arial" charset="0"/>
              <a:buChar char="•"/>
            </a:pPr>
            <a:r>
              <a:rPr lang="ru-RU">
                <a:latin typeface="Times New Roman" pitchFamily="18" charset="0"/>
                <a:cs typeface="Times New Roman" pitchFamily="18" charset="0"/>
              </a:rPr>
              <a:t> 2 детских сада в пос.Красный Маяк и в д.Пехенец; </a:t>
            </a:r>
          </a:p>
          <a:p>
            <a:pPr>
              <a:buFont typeface="Arial" charset="0"/>
              <a:buChar char="•"/>
            </a:pPr>
            <a:r>
              <a:rPr lang="ru-RU">
                <a:latin typeface="Times New Roman" pitchFamily="18" charset="0"/>
                <a:cs typeface="Times New Roman" pitchFamily="18" charset="0"/>
              </a:rPr>
              <a:t> МОУ «Мшинская средняя общеобразовательная школа»;</a:t>
            </a:r>
          </a:p>
          <a:p>
            <a:pPr>
              <a:buFont typeface="Arial" charset="0"/>
              <a:buChar char="•"/>
            </a:pPr>
            <a:r>
              <a:rPr lang="ru-RU">
                <a:latin typeface="Times New Roman" pitchFamily="18" charset="0"/>
                <a:cs typeface="Times New Roman" pitchFamily="18" charset="0"/>
              </a:rPr>
              <a:t> Почта (п. Мшинская, п. Красный Маяк, д. Пехенец, д. Низовская);</a:t>
            </a:r>
          </a:p>
          <a:p>
            <a:pPr>
              <a:buFont typeface="Arial" charset="0"/>
              <a:buChar char="•"/>
            </a:pPr>
            <a:r>
              <a:rPr lang="ru-RU">
                <a:latin typeface="Times New Roman" pitchFamily="18" charset="0"/>
                <a:cs typeface="Times New Roman" pitchFamily="18" charset="0"/>
              </a:rPr>
              <a:t> Отделение Сбербанка (п. Мшинская);</a:t>
            </a:r>
          </a:p>
          <a:p>
            <a:pPr>
              <a:buFont typeface="Arial" charset="0"/>
              <a:buChar char="•"/>
            </a:pPr>
            <a:r>
              <a:rPr lang="ru-RU">
                <a:latin typeface="Times New Roman" pitchFamily="18" charset="0"/>
                <a:cs typeface="Times New Roman" pitchFamily="18" charset="0"/>
              </a:rPr>
              <a:t> 17 магазинов;</a:t>
            </a:r>
          </a:p>
          <a:p>
            <a:pPr>
              <a:buFont typeface="Arial" charset="0"/>
              <a:buChar char="•"/>
            </a:pPr>
            <a:r>
              <a:rPr lang="ru-RU">
                <a:latin typeface="Times New Roman" pitchFamily="18" charset="0"/>
                <a:cs typeface="Times New Roman" pitchFamily="18" charset="0"/>
              </a:rPr>
              <a:t> Малые предприятия: ООО «Авто-Беркут», ЗАО «Мшинский лесопункт», ООО «Мегатех», ООО «ХУАЙ ВЕН», ООО «Зверохозяйство «Лужское», ООО «Знаменка», ООО «МИО АГРОБАЗА», фермерские (крестьянские) хозяйства;</a:t>
            </a:r>
          </a:p>
          <a:p>
            <a:pPr>
              <a:buFont typeface="Arial" charset="0"/>
              <a:buChar char="•"/>
            </a:pPr>
            <a:r>
              <a:rPr lang="ru-RU">
                <a:latin typeface="Times New Roman" pitchFamily="18" charset="0"/>
                <a:cs typeface="Times New Roman" pitchFamily="18" charset="0"/>
              </a:rPr>
              <a:t> Социально-культурный центр Мшинского сельского поселения</a:t>
            </a:r>
          </a:p>
          <a:p>
            <a:pPr>
              <a:buFont typeface="Arial" charset="0"/>
              <a:buChar char="•"/>
            </a:pPr>
            <a:r>
              <a:rPr lang="ru-RU">
                <a:latin typeface="Times New Roman" pitchFamily="18" charset="0"/>
                <a:cs typeface="Times New Roman" pitchFamily="18" charset="0"/>
              </a:rPr>
              <a:t> ООО «Альфа» (собств.зем.участка)</a:t>
            </a:r>
          </a:p>
        </p:txBody>
      </p:sp>
      <p:pic>
        <p:nvPicPr>
          <p:cNvPr id="18436" name="Picture 2"/>
          <p:cNvPicPr>
            <a:picLocks noChangeAspect="1" noChangeArrowheads="1"/>
          </p:cNvPicPr>
          <p:nvPr/>
        </p:nvPicPr>
        <p:blipFill>
          <a:blip r:embed="rId2" cstate="print"/>
          <a:srcRect/>
          <a:stretch>
            <a:fillRect/>
          </a:stretch>
        </p:blipFill>
        <p:spPr bwMode="auto">
          <a:xfrm>
            <a:off x="323850" y="1484313"/>
            <a:ext cx="1447800" cy="1114425"/>
          </a:xfrm>
          <a:prstGeom prst="rect">
            <a:avLst/>
          </a:prstGeom>
          <a:noFill/>
          <a:ln w="9525">
            <a:noFill/>
            <a:miter lim="800000"/>
            <a:headEnd/>
            <a:tailEnd/>
          </a:ln>
        </p:spPr>
      </p:pic>
      <p:pic>
        <p:nvPicPr>
          <p:cNvPr id="18437" name="Picture 3"/>
          <p:cNvPicPr>
            <a:picLocks noChangeAspect="1" noChangeArrowheads="1"/>
          </p:cNvPicPr>
          <p:nvPr/>
        </p:nvPicPr>
        <p:blipFill>
          <a:blip r:embed="rId3" cstate="print"/>
          <a:srcRect/>
          <a:stretch>
            <a:fillRect/>
          </a:stretch>
        </p:blipFill>
        <p:spPr bwMode="auto">
          <a:xfrm>
            <a:off x="323850" y="2636838"/>
            <a:ext cx="1447800" cy="1362075"/>
          </a:xfrm>
          <a:prstGeom prst="rect">
            <a:avLst/>
          </a:prstGeom>
          <a:noFill/>
          <a:ln w="9525">
            <a:noFill/>
            <a:miter lim="800000"/>
            <a:headEnd/>
            <a:tailEnd/>
          </a:ln>
        </p:spPr>
      </p:pic>
      <p:pic>
        <p:nvPicPr>
          <p:cNvPr id="18438" name="Picture 4"/>
          <p:cNvPicPr>
            <a:picLocks noChangeAspect="1" noChangeArrowheads="1"/>
          </p:cNvPicPr>
          <p:nvPr/>
        </p:nvPicPr>
        <p:blipFill>
          <a:blip r:embed="rId4" cstate="print"/>
          <a:srcRect/>
          <a:stretch>
            <a:fillRect/>
          </a:stretch>
        </p:blipFill>
        <p:spPr bwMode="auto">
          <a:xfrm>
            <a:off x="323850" y="4076700"/>
            <a:ext cx="1438275" cy="1266825"/>
          </a:xfrm>
          <a:prstGeom prst="rect">
            <a:avLst/>
          </a:prstGeom>
          <a:noFill/>
          <a:ln w="9525">
            <a:noFill/>
            <a:miter lim="800000"/>
            <a:headEnd/>
            <a:tailEnd/>
          </a:ln>
        </p:spPr>
      </p:pic>
      <p:pic>
        <p:nvPicPr>
          <p:cNvPr id="18439" name="Picture 5"/>
          <p:cNvPicPr>
            <a:picLocks noChangeAspect="1" noChangeArrowheads="1"/>
          </p:cNvPicPr>
          <p:nvPr/>
        </p:nvPicPr>
        <p:blipFill>
          <a:blip r:embed="rId5" cstate="print"/>
          <a:srcRect/>
          <a:stretch>
            <a:fillRect/>
          </a:stretch>
        </p:blipFill>
        <p:spPr bwMode="auto">
          <a:xfrm>
            <a:off x="323850" y="5373688"/>
            <a:ext cx="1447800" cy="121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684213" y="476250"/>
            <a:ext cx="6119812" cy="954088"/>
          </a:xfrm>
          <a:prstGeom prst="rect">
            <a:avLst/>
          </a:prstGeom>
          <a:noFill/>
          <a:ln w="9525">
            <a:noFill/>
            <a:miter lim="800000"/>
            <a:headEnd/>
            <a:tailEnd/>
          </a:ln>
        </p:spPr>
        <p:txBody>
          <a:bodyPr>
            <a:spAutoFit/>
          </a:bodyPr>
          <a:lstStyle/>
          <a:p>
            <a:pPr algn="ctr"/>
            <a:r>
              <a:rPr lang="ru-RU" sz="2800" b="1">
                <a:latin typeface="Times New Roman" pitchFamily="18" charset="0"/>
                <a:cs typeface="Times New Roman" pitchFamily="18" charset="0"/>
              </a:rPr>
              <a:t>ДЕМОГРАФИЯ МО МШИНСКОЕ СЕЛЬСКОЕ ПОСЕЛЕНИЕ</a:t>
            </a:r>
          </a:p>
        </p:txBody>
      </p:sp>
      <p:sp>
        <p:nvSpPr>
          <p:cNvPr id="19459" name="TextBox 2"/>
          <p:cNvSpPr txBox="1">
            <a:spLocks noChangeArrowheads="1"/>
          </p:cNvSpPr>
          <p:nvPr/>
        </p:nvSpPr>
        <p:spPr bwMode="auto">
          <a:xfrm>
            <a:off x="468313" y="1700213"/>
            <a:ext cx="8424862" cy="3140075"/>
          </a:xfrm>
          <a:prstGeom prst="rect">
            <a:avLst/>
          </a:prstGeom>
          <a:noFill/>
          <a:ln w="9525">
            <a:noFill/>
            <a:miter lim="800000"/>
            <a:headEnd/>
            <a:tailEnd/>
          </a:ln>
        </p:spPr>
        <p:txBody>
          <a:bodyPr>
            <a:spAutoFit/>
          </a:bodyPr>
          <a:lstStyle/>
          <a:p>
            <a:pPr algn="just"/>
            <a:r>
              <a:rPr lang="ru-RU">
                <a:latin typeface="Times New Roman" pitchFamily="18" charset="0"/>
                <a:cs typeface="Times New Roman" pitchFamily="18" charset="0"/>
              </a:rPr>
              <a:t>Численность населения МО Мшинское сельское поселение на 01.01.2019 года составляет – 3 777 человек, из них женщин (от 19 лет до 55 лет) 783 человека, мужчин (от 19 лет до 60 лет) 973 человека.</a:t>
            </a:r>
          </a:p>
          <a:p>
            <a:pPr algn="just"/>
            <a:endParaRPr lang="ru-RU">
              <a:latin typeface="Times New Roman" pitchFamily="18" charset="0"/>
              <a:cs typeface="Times New Roman" pitchFamily="18" charset="0"/>
            </a:endParaRPr>
          </a:p>
          <a:p>
            <a:pPr algn="just"/>
            <a:r>
              <a:rPr lang="ru-RU">
                <a:latin typeface="Times New Roman" pitchFamily="18" charset="0"/>
                <a:cs typeface="Times New Roman" pitchFamily="18" charset="0"/>
              </a:rPr>
              <a:t>Моложе трудоспособного возраста от 0 до 18 лет – 528 человек 16%, трудоспособное население 2 531 человек  76%, Пенсионеры – 252 человека 8%.</a:t>
            </a:r>
          </a:p>
          <a:p>
            <a:pPr algn="just"/>
            <a:r>
              <a:rPr lang="ru-RU">
                <a:latin typeface="Times New Roman" pitchFamily="18" charset="0"/>
                <a:cs typeface="Times New Roman" pitchFamily="18" charset="0"/>
              </a:rPr>
              <a:t>В целом демографическая ситуация за 2018 год характеризуется естественной убылью населения на 26 человек.</a:t>
            </a:r>
          </a:p>
          <a:p>
            <a:pPr algn="just"/>
            <a:endParaRPr lang="ru-RU">
              <a:latin typeface="Times New Roman" pitchFamily="18" charset="0"/>
              <a:cs typeface="Times New Roman" pitchFamily="18" charset="0"/>
            </a:endParaRPr>
          </a:p>
          <a:p>
            <a:pPr algn="just"/>
            <a:r>
              <a:rPr lang="ru-RU">
                <a:latin typeface="Times New Roman" pitchFamily="18" charset="0"/>
                <a:cs typeface="Times New Roman" pitchFamily="18" charset="0"/>
              </a:rPr>
              <a:t>Уровень безработицы на территории МО Мшинское сельское поселение составляет 1,6%. Лужским центром занятости населения поставлено на учет 13 граждан.</a:t>
            </a:r>
          </a:p>
        </p:txBody>
      </p:sp>
      <p:pic>
        <p:nvPicPr>
          <p:cNvPr id="19460" name="Picture 2" descr="http://www.berezino.by/wp-content/uploads/2018/11/%D0%B4%D0%B5%D0%BC%D0%BE%D0%B3%D1%80%D0%B0%D1%84%D0%B8%D1%8F.jpg"/>
          <p:cNvPicPr>
            <a:picLocks noChangeAspect="1" noChangeArrowheads="1"/>
          </p:cNvPicPr>
          <p:nvPr/>
        </p:nvPicPr>
        <p:blipFill>
          <a:blip r:embed="rId2" cstate="print"/>
          <a:srcRect/>
          <a:stretch>
            <a:fillRect/>
          </a:stretch>
        </p:blipFill>
        <p:spPr bwMode="auto">
          <a:xfrm>
            <a:off x="6659563" y="115888"/>
            <a:ext cx="2239962" cy="1512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p:cNvSpPr txBox="1">
            <a:spLocks noChangeArrowheads="1"/>
          </p:cNvSpPr>
          <p:nvPr/>
        </p:nvSpPr>
        <p:spPr bwMode="auto">
          <a:xfrm>
            <a:off x="611188" y="476250"/>
            <a:ext cx="8064500" cy="1939925"/>
          </a:xfrm>
          <a:prstGeom prst="rect">
            <a:avLst/>
          </a:prstGeom>
          <a:noFill/>
          <a:ln w="9525">
            <a:noFill/>
            <a:miter lim="800000"/>
            <a:headEnd/>
            <a:tailEnd/>
          </a:ln>
        </p:spPr>
        <p:txBody>
          <a:bodyPr>
            <a:spAutoFit/>
          </a:bodyPr>
          <a:lstStyle/>
          <a:p>
            <a:pPr algn="ctr"/>
            <a:r>
              <a:rPr lang="ru-RU" sz="4000" b="1">
                <a:latin typeface="Times New Roman" pitchFamily="18" charset="0"/>
                <a:cs typeface="Times New Roman" pitchFamily="18" charset="0"/>
              </a:rPr>
              <a:t>ИСПОЛНЕНИЕ БЮДЖЕТА</a:t>
            </a:r>
          </a:p>
          <a:p>
            <a:pPr algn="ctr"/>
            <a:r>
              <a:rPr lang="ru-RU" sz="4000" b="1">
                <a:latin typeface="Times New Roman" pitchFamily="18" charset="0"/>
                <a:cs typeface="Times New Roman" pitchFamily="18" charset="0"/>
              </a:rPr>
              <a:t>МО МШИНСКОЕ СЕЛЬСКОЕ ПОСЕЛЕНИЕ</a:t>
            </a:r>
          </a:p>
        </p:txBody>
      </p:sp>
      <p:pic>
        <p:nvPicPr>
          <p:cNvPr id="20483" name="Picture 2"/>
          <p:cNvPicPr>
            <a:picLocks noChangeAspect="1" noChangeArrowheads="1"/>
          </p:cNvPicPr>
          <p:nvPr/>
        </p:nvPicPr>
        <p:blipFill>
          <a:blip r:embed="rId2" cstate="print"/>
          <a:srcRect/>
          <a:stretch>
            <a:fillRect/>
          </a:stretch>
        </p:blipFill>
        <p:spPr bwMode="auto">
          <a:xfrm>
            <a:off x="2195513" y="2492375"/>
            <a:ext cx="4824412" cy="3902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Trek</Template>
  <TotalTime>2682</TotalTime>
  <Words>3619</Words>
  <Application>Microsoft Office PowerPoint</Application>
  <PresentationFormat>Экран (4:3)</PresentationFormat>
  <Paragraphs>422</Paragraphs>
  <Slides>52</Slides>
  <Notes>1</Notes>
  <HiddenSlides>0</HiddenSlides>
  <MMClips>0</MMClips>
  <ScaleCrop>false</ScaleCrop>
  <HeadingPairs>
    <vt:vector size="8" baseType="variant">
      <vt:variant>
        <vt:lpstr>Использованные шрифты</vt:lpstr>
      </vt:variant>
      <vt:variant>
        <vt:i4>7</vt:i4>
      </vt:variant>
      <vt:variant>
        <vt:lpstr>Тема</vt:lpstr>
      </vt:variant>
      <vt:variant>
        <vt:i4>1</vt:i4>
      </vt:variant>
      <vt:variant>
        <vt:lpstr>Внедренные серверы OLE</vt:lpstr>
      </vt:variant>
      <vt:variant>
        <vt:i4>1</vt:i4>
      </vt:variant>
      <vt:variant>
        <vt:lpstr>Заголовки слайдов</vt:lpstr>
      </vt:variant>
      <vt:variant>
        <vt:i4>52</vt:i4>
      </vt:variant>
    </vt:vector>
  </HeadingPairs>
  <TitlesOfParts>
    <vt:vector size="61" baseType="lpstr">
      <vt:lpstr>Arial</vt:lpstr>
      <vt:lpstr>Franklin Gothic Medium</vt:lpstr>
      <vt:lpstr>Franklin Gothic Book</vt:lpstr>
      <vt:lpstr>Wingdings 2</vt:lpstr>
      <vt:lpstr>Calibri</vt:lpstr>
      <vt:lpstr>Times New Roman</vt:lpstr>
      <vt:lpstr>Arial Black</vt:lpstr>
      <vt:lpstr>Трек</vt:lpstr>
      <vt:lpstr>Диаграмма Microsoft Office Excel</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Исполнительная часть бюджета мо мшинское сельское поселение за 2019 год</vt:lpstr>
      <vt:lpstr>Слайд 14</vt:lpstr>
      <vt:lpstr>Слайд 15</vt:lpstr>
      <vt:lpstr>Структура СОБСТВЕННЫХ доходов</vt:lpstr>
      <vt:lpstr>Слайд 17</vt:lpstr>
      <vt:lpstr>Слайд 18</vt:lpstr>
      <vt:lpstr>Исполнение расходной части бюджета за 2019 год</vt:lpstr>
      <vt:lpstr>Слайд 20</vt:lpstr>
      <vt:lpstr>СТРУКТУРА РАСХОДОВ БЮДЖЕТА ЗА 2019 ГОД</vt:lpstr>
      <vt:lpstr>Слайд 22</vt:lpstr>
      <vt:lpstr>РАСХОДЫ МО МШИНСКОГО СЕЛЬСКОГО ПОСЕЛЕНИЯ ПО ПРОГРАММНОЙ И НЕПРОГРАММНОЙ ДЕЯТЕЛЬНОСТИ</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ОСНОВНЫЕ ЗАДАЧИ НА 2020 ГОД</vt:lpstr>
      <vt:lpstr>Слайд 52</vt:lpstr>
    </vt:vector>
  </TitlesOfParts>
  <Company>DG Win&amp;Soft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пользователь</dc:creator>
  <cp:lastModifiedBy>пользователь</cp:lastModifiedBy>
  <cp:revision>267</cp:revision>
  <dcterms:created xsi:type="dcterms:W3CDTF">2019-02-02T10:33:12Z</dcterms:created>
  <dcterms:modified xsi:type="dcterms:W3CDTF">2020-03-25T11:56:55Z</dcterms:modified>
</cp:coreProperties>
</file>