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  <p:sldMasterId id="2147485713" r:id="rId8"/>
  </p:sldMasterIdLst>
  <p:notesMasterIdLst>
    <p:notesMasterId r:id="rId43"/>
  </p:notesMasterIdLst>
  <p:handoutMasterIdLst>
    <p:handoutMasterId r:id="rId44"/>
  </p:handoutMasterIdLst>
  <p:sldIdLst>
    <p:sldId id="364" r:id="rId9"/>
    <p:sldId id="473" r:id="rId10"/>
    <p:sldId id="445" r:id="rId11"/>
    <p:sldId id="446" r:id="rId12"/>
    <p:sldId id="441" r:id="rId13"/>
    <p:sldId id="439" r:id="rId14"/>
    <p:sldId id="432" r:id="rId15"/>
    <p:sldId id="434" r:id="rId16"/>
    <p:sldId id="448" r:id="rId17"/>
    <p:sldId id="417" r:id="rId18"/>
    <p:sldId id="449" r:id="rId19"/>
    <p:sldId id="450" r:id="rId20"/>
    <p:sldId id="426" r:id="rId21"/>
    <p:sldId id="423" r:id="rId22"/>
    <p:sldId id="451" r:id="rId23"/>
    <p:sldId id="452" r:id="rId24"/>
    <p:sldId id="427" r:id="rId25"/>
    <p:sldId id="429" r:id="rId26"/>
    <p:sldId id="454" r:id="rId27"/>
    <p:sldId id="407" r:id="rId28"/>
    <p:sldId id="455" r:id="rId29"/>
    <p:sldId id="468" r:id="rId30"/>
    <p:sldId id="469" r:id="rId31"/>
    <p:sldId id="462" r:id="rId32"/>
    <p:sldId id="421" r:id="rId33"/>
    <p:sldId id="470" r:id="rId34"/>
    <p:sldId id="471" r:id="rId35"/>
    <p:sldId id="472" r:id="rId36"/>
    <p:sldId id="460" r:id="rId37"/>
    <p:sldId id="461" r:id="rId38"/>
    <p:sldId id="465" r:id="rId39"/>
    <p:sldId id="456" r:id="rId40"/>
    <p:sldId id="457" r:id="rId41"/>
    <p:sldId id="373" r:id="rId42"/>
  </p:sldIdLst>
  <p:sldSz cx="9144000" cy="6858000" type="screen4x3"/>
  <p:notesSz cx="6815138" cy="99441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 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 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 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 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 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 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 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 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 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3B838"/>
    <a:srgbClr val="9BDB89"/>
    <a:srgbClr val="86E329"/>
    <a:srgbClr val="43CEFF"/>
    <a:srgbClr val="5A1219"/>
    <a:srgbClr val="006600"/>
    <a:srgbClr val="3B6CC5"/>
    <a:srgbClr val="D3F6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9821" autoAdjust="0"/>
  </p:normalViewPr>
  <p:slideViewPr>
    <p:cSldViewPr snapToGrid="0">
      <p:cViewPr>
        <p:scale>
          <a:sx n="100" d="100"/>
          <a:sy n="100" d="100"/>
        </p:scale>
        <p:origin x="-193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notesViewPr>
    <p:cSldViewPr snapToGrid="0">
      <p:cViewPr varScale="1">
        <p:scale>
          <a:sx n="66" d="100"/>
          <a:sy n="66" d="100"/>
        </p:scale>
        <p:origin x="-3288" y="-114"/>
      </p:cViewPr>
      <p:guideLst>
        <p:guide orient="horz" pos="3132"/>
        <p:guide pos="214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728F6F-B424-421F-AAEF-F3540BDC2C3D}" type="datetimeFigureOut">
              <a:rPr lang="ru-RU"/>
              <a:pPr>
                <a:defRPr/>
              </a:pPr>
              <a:t>22.06.2015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58F4A8-0818-4ED6-8FCC-8B66722C46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D4F279-CAB1-45C7-AE1A-8A1C3607448B}" type="datetimeFigureOut">
              <a:rPr lang="ru-RU"/>
              <a:pPr>
                <a:defRPr/>
              </a:pPr>
              <a:t>22.06.2015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97DDC2-5733-4A82-BE6E-730F4B73F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3C624-1A17-488F-86F2-04A10710F49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33581-2E78-4097-947C-8E1EBC60EA3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A74B3-9E32-42CB-B9C4-CE0E6051BBC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5988"/>
            <a:ext cx="4999038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5.xls"/><Relationship Id="rId3" Type="http://schemas.openxmlformats.org/officeDocument/2006/relationships/oleObject" Target="../embeddings/_____Microsoft_Office_Excel_97-20032.xls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3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9.xls"/><Relationship Id="rId3" Type="http://schemas.openxmlformats.org/officeDocument/2006/relationships/oleObject" Target="../embeddings/_____Microsoft_Office_Excel_97-20036.xls"/><Relationship Id="rId7" Type="http://schemas.openxmlformats.org/officeDocument/2006/relationships/oleObject" Target="../embeddings/_____Microsoft_Office_Excel_97-20038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7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3.xls"/><Relationship Id="rId3" Type="http://schemas.openxmlformats.org/officeDocument/2006/relationships/oleObject" Target="../embeddings/_____Microsoft_Office_Excel_97-200310.xls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11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7.xls"/><Relationship Id="rId3" Type="http://schemas.openxmlformats.org/officeDocument/2006/relationships/oleObject" Target="../embeddings/_____Microsoft_Office_Excel_97-200314.xls"/><Relationship Id="rId7" Type="http://schemas.openxmlformats.org/officeDocument/2006/relationships/oleObject" Target="../embeddings/_____Microsoft_Office_Excel_97-200316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15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1.xls"/><Relationship Id="rId3" Type="http://schemas.openxmlformats.org/officeDocument/2006/relationships/oleObject" Target="../embeddings/_____Microsoft_Office_Excel_97-200318.xls"/><Relationship Id="rId7" Type="http://schemas.openxmlformats.org/officeDocument/2006/relationships/oleObject" Target="../embeddings/_____Microsoft_Office_Excel_97-200320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19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5.xls"/><Relationship Id="rId3" Type="http://schemas.openxmlformats.org/officeDocument/2006/relationships/oleObject" Target="../embeddings/_____Microsoft_Office_Excel_97-200322.xls"/><Relationship Id="rId7" Type="http://schemas.openxmlformats.org/officeDocument/2006/relationships/oleObject" Target="../embeddings/_____Microsoft_Office_Excel_97-200324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Office_Excel_97-200323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9.xls"/><Relationship Id="rId3" Type="http://schemas.openxmlformats.org/officeDocument/2006/relationships/oleObject" Target="../embeddings/_____Microsoft_Office_Excel_97-200326.xls"/><Relationship Id="rId7" Type="http://schemas.openxmlformats.org/officeDocument/2006/relationships/oleObject" Target="../embeddings/_____Microsoft_Office_Excel_97-200328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Microsoft_Office_Excel_97-200327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33.xls"/><Relationship Id="rId3" Type="http://schemas.openxmlformats.org/officeDocument/2006/relationships/oleObject" Target="../embeddings/_____Microsoft_Office_Excel_97-200330.xls"/><Relationship Id="rId7" Type="http://schemas.openxmlformats.org/officeDocument/2006/relationships/oleObject" Target="../embeddings/_____Microsoft_Office_Excel_97-200332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Microsoft_Office_Excel_97-200331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37.xls"/><Relationship Id="rId3" Type="http://schemas.openxmlformats.org/officeDocument/2006/relationships/oleObject" Target="../embeddings/_____Microsoft_Office_Excel_97-200334.xls"/><Relationship Id="rId7" Type="http://schemas.openxmlformats.org/officeDocument/2006/relationships/oleObject" Target="../embeddings/_____Microsoft_Office_Excel_97-200336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Office_Excel_97-200335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41.xls"/><Relationship Id="rId3" Type="http://schemas.openxmlformats.org/officeDocument/2006/relationships/oleObject" Target="../embeddings/_____Microsoft_Office_Excel_97-200338.xls"/><Relationship Id="rId7" Type="http://schemas.openxmlformats.org/officeDocument/2006/relationships/oleObject" Target="../embeddings/_____Microsoft_Office_Excel_97-200340.xls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Microsoft_Office_Excel_97-200339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B4E664B1-06C0-4CF1-8851-18C532F2BC2E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40BF0C-8C53-4858-BBC0-1FFE66E39D9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7B925D-10D4-492A-B9C3-4806A49B7B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C3A7E425-32A6-4E3D-82F1-A1E3ADDEEF63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2B97CD-8799-49C0-AE9D-3D3ADF3654E2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9A09BC-7EEA-4099-A4BF-DC3DAFEA2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903288"/>
            <a:ext cx="8229600" cy="5222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262385-7E79-4668-BC04-BBEF48289D00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7C85FF-F7CF-4FF4-B1D2-176A41EDE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2C02CE-D7E0-402F-B3D1-7A1A497E7684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5F6D43-AD45-41EC-82E1-F2E025171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F8D4D9-18F0-4D84-BF44-F6137861298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7E5C02-E425-42FA-B2FF-C3DAF06315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3B71A2-50DB-46D7-984D-44724D043363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1CDE5-DEDE-44D8-ADE2-4927F657A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71BACBFE-05AE-4128-A653-607FC9004E0F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980368-7A31-4BBC-BD63-682A411DCDA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93D6FE-7C6C-4E0A-BC6C-8592278C0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8567E7-D886-4C25-8F7B-8EFBB56C6B13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AE1AF-8E3B-4D25-89B8-1FD2E6939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A9124B-BB47-4A88-B65F-87982B3540F7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B5CBDA-DF6F-45F0-BD72-068406D581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667EAA-4492-47B9-9091-4046A1918AA3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AB4868-D7B5-4383-9F3C-AFF4E81EC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986945-A927-40C9-A174-B77AB0886FD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C2214B-FBA1-4E5D-B36A-F9137B58F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4C6564-B008-4D4A-9391-24A4AC6CEBAC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28FBFC-6BFE-491B-AA60-10D7C155C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C2ADD-0A4F-4136-9DC8-2E1DB3F54D5E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E391CB-3127-4E9F-936A-601A71EE9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0162" r:id="rId3" imgW="4993057" imgH="2731245" progId="Excel.Sheet.8">
              <p:embed/>
            </p:oleObj>
          </a:graphicData>
        </a:graphic>
      </p:graphicFrame>
      <p:pic>
        <p:nvPicPr>
          <p:cNvPr id="5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7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0163" r:id="rId6" imgW="4993057" imgH="2731245" progId="Excel.Sheet.8">
              <p:embed/>
            </p:oleObj>
          </a:graphicData>
        </a:graphic>
      </p:graphicFrame>
      <p:pic>
        <p:nvPicPr>
          <p:cNvPr id="11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3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0164" r:id="rId7" imgW="4993057" imgH="2731245" progId="Excel.Sheet.8">
              <p:embed/>
            </p:oleObj>
          </a:graphicData>
        </a:graphic>
      </p:graphicFrame>
      <p:pic>
        <p:nvPicPr>
          <p:cNvPr id="17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9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0165" r:id="rId8" imgW="4993057" imgH="2731245" progId="Excel.Sheet.8">
              <p:embed/>
            </p:oleObj>
          </a:graphicData>
        </a:graphic>
      </p:graphicFrame>
      <p:pic>
        <p:nvPicPr>
          <p:cNvPr id="23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5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с двумя скругленными противолежащими углами 25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A0411D-CFA5-42F9-BCAC-6AE35F211D5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946981-79FC-406D-80E2-C4AAAA1F2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1186" r:id="rId3" imgW="4993057" imgH="2731245" progId="Excel.Sheet.8">
              <p:embed/>
            </p:oleObj>
          </a:graphicData>
        </a:graphic>
      </p:graphicFrame>
      <p:pic>
        <p:nvPicPr>
          <p:cNvPr id="5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7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1187" r:id="rId6" imgW="4993057" imgH="2731245" progId="Excel.Sheet.8">
              <p:embed/>
            </p:oleObj>
          </a:graphicData>
        </a:graphic>
      </p:graphicFrame>
      <p:pic>
        <p:nvPicPr>
          <p:cNvPr id="11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3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1188" r:id="rId7" imgW="4993057" imgH="2731245" progId="Excel.Sheet.8">
              <p:embed/>
            </p:oleObj>
          </a:graphicData>
        </a:graphic>
      </p:graphicFrame>
      <p:pic>
        <p:nvPicPr>
          <p:cNvPr id="17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9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1189" r:id="rId8" imgW="4993057" imgH="2731245" progId="Excel.Sheet.8">
              <p:embed/>
            </p:oleObj>
          </a:graphicData>
        </a:graphic>
      </p:graphicFrame>
      <p:pic>
        <p:nvPicPr>
          <p:cNvPr id="23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5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с двумя скругленными противолежащими углами 25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C931AC-4044-4C92-A30F-70C3D6E9F3FD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098274-B572-42CB-B794-3B2C5B566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2210" r:id="rId3" imgW="4993057" imgH="2731245" progId="Excel.Sheet.8">
              <p:embed/>
            </p:oleObj>
          </a:graphicData>
        </a:graphic>
      </p:graphicFrame>
      <p:pic>
        <p:nvPicPr>
          <p:cNvPr id="6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8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2211" r:id="rId6" imgW="4993057" imgH="2731245" progId="Excel.Sheet.8">
              <p:embed/>
            </p:oleObj>
          </a:graphicData>
        </a:graphic>
      </p:graphicFrame>
      <p:pic>
        <p:nvPicPr>
          <p:cNvPr id="12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4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2212" r:id="rId7" imgW="4993057" imgH="2731245" progId="Excel.Sheet.8">
              <p:embed/>
            </p:oleObj>
          </a:graphicData>
        </a:graphic>
      </p:graphicFrame>
      <p:pic>
        <p:nvPicPr>
          <p:cNvPr id="18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0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с двумя скругленными противолежащими углами 20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2213" r:id="rId8" imgW="4993057" imgH="2731245" progId="Excel.Sheet.8">
              <p:embed/>
            </p:oleObj>
          </a:graphicData>
        </a:graphic>
      </p:graphicFrame>
      <p:pic>
        <p:nvPicPr>
          <p:cNvPr id="24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6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с двумя скругленными противолежащими углами 26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7BC7E3-6EAA-4E73-BE20-1DE6F5C06742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834735-8515-44BE-9678-5651167A69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C0B18A0E-B5F0-4677-9EBE-BCFB573178FB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EA84A4-03A3-42DD-8856-21697394BFA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D1052A-80D3-47C8-A03A-A302C4D16C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3234" r:id="rId3" imgW="4993057" imgH="2731245" progId="Excel.Sheet.8">
              <p:embed/>
            </p:oleObj>
          </a:graphicData>
        </a:graphic>
      </p:graphicFrame>
      <p:pic>
        <p:nvPicPr>
          <p:cNvPr id="8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0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3235" r:id="rId6" imgW="4993057" imgH="2731245" progId="Excel.Sheet.8">
              <p:embed/>
            </p:oleObj>
          </a:graphicData>
        </a:graphic>
      </p:graphicFrame>
      <p:pic>
        <p:nvPicPr>
          <p:cNvPr id="14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6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с двумя скругленными противолежащими углами 16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3236" r:id="rId7" imgW="4993057" imgH="2731245" progId="Excel.Sheet.8">
              <p:embed/>
            </p:oleObj>
          </a:graphicData>
        </a:graphic>
      </p:graphicFrame>
      <p:pic>
        <p:nvPicPr>
          <p:cNvPr id="20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2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с двумя скругленными противолежащими углами 22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3237" r:id="rId8" imgW="4993057" imgH="2731245" progId="Excel.Sheet.8">
              <p:embed/>
            </p:oleObj>
          </a:graphicData>
        </a:graphic>
      </p:graphicFrame>
      <p:pic>
        <p:nvPicPr>
          <p:cNvPr id="26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8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с двумя скругленными противолежащими углами 28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79C0CD-D223-4117-9D94-D0883A487AFB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CBA2E4-0469-4E0F-9687-889E3152E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4258" r:id="rId3" imgW="4993057" imgH="2731245" progId="Excel.Sheet.8">
              <p:embed/>
            </p:oleObj>
          </a:graphicData>
        </a:graphic>
      </p:graphicFrame>
      <p:pic>
        <p:nvPicPr>
          <p:cNvPr id="4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6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4259" r:id="rId6" imgW="4993057" imgH="2731245" progId="Excel.Sheet.8">
              <p:embed/>
            </p:oleObj>
          </a:graphicData>
        </a:graphic>
      </p:graphicFrame>
      <p:pic>
        <p:nvPicPr>
          <p:cNvPr id="10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2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с двумя скругленными противолежащими углами 12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4260" r:id="rId7" imgW="4993057" imgH="2731245" progId="Excel.Sheet.8">
              <p:embed/>
            </p:oleObj>
          </a:graphicData>
        </a:graphic>
      </p:graphicFrame>
      <p:pic>
        <p:nvPicPr>
          <p:cNvPr id="16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8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с двумя скругленными противолежащими углами 18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4261" r:id="rId8" imgW="4993057" imgH="2731245" progId="Excel.Sheet.8">
              <p:embed/>
            </p:oleObj>
          </a:graphicData>
        </a:graphic>
      </p:graphicFrame>
      <p:pic>
        <p:nvPicPr>
          <p:cNvPr id="22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4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с двумя скругленными противолежащими углами 24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04E413-F6A9-4B85-8065-CD2DEF067977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2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9DEA02-27FC-471C-8BED-FD5B0CF8E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5282" r:id="rId3" imgW="4993057" imgH="2731245" progId="Excel.Sheet.8">
              <p:embed/>
            </p:oleObj>
          </a:graphicData>
        </a:graphic>
      </p:graphicFrame>
      <p:pic>
        <p:nvPicPr>
          <p:cNvPr id="3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5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5283" r:id="rId6" imgW="4993057" imgH="2731245" progId="Excel.Sheet.8">
              <p:embed/>
            </p:oleObj>
          </a:graphicData>
        </a:graphic>
      </p:graphicFrame>
      <p:pic>
        <p:nvPicPr>
          <p:cNvPr id="9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1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5284" r:id="rId7" imgW="4993057" imgH="2731245" progId="Excel.Sheet.8">
              <p:embed/>
            </p:oleObj>
          </a:graphicData>
        </a:graphic>
      </p:graphicFrame>
      <p:pic>
        <p:nvPicPr>
          <p:cNvPr id="15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7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скругленными противолежащими углами 17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5285" r:id="rId8" imgW="4993057" imgH="2731245" progId="Excel.Sheet.8">
              <p:embed/>
            </p:oleObj>
          </a:graphicData>
        </a:graphic>
      </p:graphicFrame>
      <p:pic>
        <p:nvPicPr>
          <p:cNvPr id="21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3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AF4A80-3BEC-4B11-8FA9-DF8DCCE89FD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2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823E54-82A9-40C0-A105-E390926B5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6306" r:id="rId3" imgW="4993057" imgH="2731245" progId="Excel.Sheet.8">
              <p:embed/>
            </p:oleObj>
          </a:graphicData>
        </a:graphic>
      </p:graphicFrame>
      <p:pic>
        <p:nvPicPr>
          <p:cNvPr id="6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8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6307" r:id="rId6" imgW="4993057" imgH="2731245" progId="Excel.Sheet.8">
              <p:embed/>
            </p:oleObj>
          </a:graphicData>
        </a:graphic>
      </p:graphicFrame>
      <p:pic>
        <p:nvPicPr>
          <p:cNvPr id="12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4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6308" r:id="rId7" imgW="4993057" imgH="2731245" progId="Excel.Sheet.8">
              <p:embed/>
            </p:oleObj>
          </a:graphicData>
        </a:graphic>
      </p:graphicFrame>
      <p:pic>
        <p:nvPicPr>
          <p:cNvPr id="18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0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с двумя скругленными противолежащими углами 20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6309" r:id="rId8" imgW="4993057" imgH="2731245" progId="Excel.Sheet.8">
              <p:embed/>
            </p:oleObj>
          </a:graphicData>
        </a:graphic>
      </p:graphicFrame>
      <p:pic>
        <p:nvPicPr>
          <p:cNvPr id="24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6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с двумя скругленными противолежащими углами 26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D7A3D3-9126-487A-BC7C-8EB7E2366A06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3C0363-5E33-4A07-BEF7-CA0EA51107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7330" r:id="rId3" imgW="4993057" imgH="2731245" progId="Excel.Sheet.8">
              <p:embed/>
            </p:oleObj>
          </a:graphicData>
        </a:graphic>
      </p:graphicFrame>
      <p:pic>
        <p:nvPicPr>
          <p:cNvPr id="6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8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7331" r:id="rId6" imgW="4993057" imgH="2731245" progId="Excel.Sheet.8">
              <p:embed/>
            </p:oleObj>
          </a:graphicData>
        </a:graphic>
      </p:graphicFrame>
      <p:pic>
        <p:nvPicPr>
          <p:cNvPr id="12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4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7332" r:id="rId7" imgW="4993057" imgH="2731245" progId="Excel.Sheet.8">
              <p:embed/>
            </p:oleObj>
          </a:graphicData>
        </a:graphic>
      </p:graphicFrame>
      <p:pic>
        <p:nvPicPr>
          <p:cNvPr id="18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0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с двумя скругленными противолежащими углами 20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7333" r:id="rId8" imgW="4993057" imgH="2731245" progId="Excel.Sheet.8">
              <p:embed/>
            </p:oleObj>
          </a:graphicData>
        </a:graphic>
      </p:graphicFrame>
      <p:pic>
        <p:nvPicPr>
          <p:cNvPr id="24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6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с двумя скругленными противолежащими углами 26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BE76F0-4DB7-4836-A621-9E7C03DA54E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DF4D20-69AB-4924-BFE8-BD0AD40A15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8354" r:id="rId3" imgW="4993057" imgH="2731245" progId="Excel.Sheet.8">
              <p:embed/>
            </p:oleObj>
          </a:graphicData>
        </a:graphic>
      </p:graphicFrame>
      <p:pic>
        <p:nvPicPr>
          <p:cNvPr id="5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7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8355" r:id="rId6" imgW="4993057" imgH="2731245" progId="Excel.Sheet.8">
              <p:embed/>
            </p:oleObj>
          </a:graphicData>
        </a:graphic>
      </p:graphicFrame>
      <p:pic>
        <p:nvPicPr>
          <p:cNvPr id="11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3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8356" r:id="rId7" imgW="4993057" imgH="2731245" progId="Excel.Sheet.8">
              <p:embed/>
            </p:oleObj>
          </a:graphicData>
        </a:graphic>
      </p:graphicFrame>
      <p:pic>
        <p:nvPicPr>
          <p:cNvPr id="17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9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8357" r:id="rId8" imgW="4993057" imgH="2731245" progId="Excel.Sheet.8">
              <p:embed/>
            </p:oleObj>
          </a:graphicData>
        </a:graphic>
      </p:graphicFrame>
      <p:pic>
        <p:nvPicPr>
          <p:cNvPr id="23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5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с двумя скругленными противолежащими углами 25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3D6D1A-A9E2-42E2-92D4-B99D7B08780C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E45DBF-E2BA-4363-A6C4-F8111EC54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9378" r:id="rId3" imgW="4993057" imgH="2731245" progId="Excel.Sheet.8">
              <p:embed/>
            </p:oleObj>
          </a:graphicData>
        </a:graphic>
      </p:graphicFrame>
      <p:pic>
        <p:nvPicPr>
          <p:cNvPr id="5" name="Рисунок 10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7" name="Рисунок 12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14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9379" r:id="rId6" imgW="4993057" imgH="2731245" progId="Excel.Sheet.8">
              <p:embed/>
            </p:oleObj>
          </a:graphicData>
        </a:graphic>
      </p:graphicFrame>
      <p:pic>
        <p:nvPicPr>
          <p:cNvPr id="11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3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4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9380" r:id="rId7" imgW="4993057" imgH="2731245" progId="Excel.Sheet.8">
              <p:embed/>
            </p:oleObj>
          </a:graphicData>
        </a:graphic>
      </p:graphicFrame>
      <p:pic>
        <p:nvPicPr>
          <p:cNvPr id="17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19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5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229381" r:id="rId8" imgW="4993057" imgH="2731245" progId="Excel.Sheet.8">
              <p:embed/>
            </p:oleObj>
          </a:graphicData>
        </a:graphic>
      </p:graphicFrame>
      <p:pic>
        <p:nvPicPr>
          <p:cNvPr id="23" name="Рисунок 15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16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25" name="Рисунок 17" descr="icon_template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с двумя скругленными противолежащими углами 25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" name="Рисунок 19" descr="LO_map-0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16C8C9-C722-4EB5-8C86-2D0428639957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74F70E-5C7B-4440-963A-1333C7325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01D391-7E98-4F3C-93F9-F055C485C344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F34C58-6CDC-4C5B-B821-280A8D2584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35DE5-6A0D-4C1B-AE5A-2363D0F0CFF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BB0EFD-9307-4484-839F-A047DBF0D2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45302D9D-B91D-47E9-A596-CBE0CC63B3D5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51C993-4CDC-4771-AFCB-09A7791DF39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41B8E9-DDC8-49B1-AFFD-DA27A8B94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150061-56A8-4DAC-8A08-85AA71C0DB0F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792F5D-71CC-4A3C-8E70-72C961484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3CD193-D809-4F7C-8AAD-A9F8C8A0EA7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5E291C-E6CF-4410-A22D-137A89379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76C8C5-6105-4CB8-B8AC-81E3BDB5F9FF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2F08D0-69E7-4755-B9FD-58E7F54EF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10763D-8270-4C33-A485-E8B30714E4EC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8BA5D0-4E6A-4A2D-BA8C-3C91C1A23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9374F8-55BB-498F-851C-01A684DFABD6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EE05A-4C9F-4B1F-B2DF-CCEF169D4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467D19-E807-4A33-9EF4-B24BE80A979D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52ABE3-C4F6-4679-B703-ABB8F430F1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E84F2F-934A-47C3-8882-E536F9BBB8B4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253F0D-4E01-4D45-B786-83CBD4BBA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08813E-F5A6-40F7-8624-E56B267BE48D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0114DE-5CEE-4330-9B88-6DA0795E41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5674CF87-2D21-43B3-96EF-FE1CAD6EA2FD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0057D-1B26-443F-9E1E-A7374D3B9217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7ECF9D-565D-4FEF-9EA8-78406D4135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E995CC5F-8514-4749-9961-6869F32CEBA3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E1543A-AEEC-4268-AE79-46691A1F95F3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B63D57-3445-4F0F-A9D5-D20624295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A99319F4-A57A-4B4F-80D4-40AC6383996D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8C5DF8-D04B-4792-9144-81120E8900A2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1A622-3F80-42A9-A05E-F7E152907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058C3E4F-8BC5-45F3-BDBE-457F0B87324E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736DE-2139-441D-AB9D-E6DCDA232EF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93E0C-7E4F-41CA-9E80-74A654EFA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CA5801BC-A0E2-4541-9CF1-906E6A1485F8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096A9-31D1-48B1-80BA-69433AD0CEF4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5A239-CC28-4584-AD2A-81F49948E1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E6DB6D50-892B-46F5-8282-E90EEB6128CE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A2BDE-B68A-40A7-AFA4-D20421ABF6C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5506B1-9BB8-4B8B-92B3-E32A8E14D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5158802F-6F46-4BFD-9A79-8EF8AD78FBFE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125F9-2469-4377-B064-BE0FA6616F20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EDE43-6A77-4936-8C5D-9776116F8A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D4647D7F-FA17-4DD4-91B5-E3919B12104B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817C06-4B40-41A1-AF52-F68E5917D278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C5359-EAB3-428E-8A92-F3986660D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90EBDCAD-906B-4E67-8E13-4F9834E1BBF3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505F59-FB26-4DF7-9F5C-BF9AEA5A49A8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01859-2BD3-46E6-B806-86685AEB4B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BCFAB868-7E4A-487C-81FF-ABADAF0E4553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8BFF0-0598-4273-A265-53A29971EC9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5B290-E723-4231-BBBB-E425856826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11D65983-B902-4A41-B08E-AB11953C1021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C2D53-BC69-47B5-AE6B-D32B197D723E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87BA1C-2A60-4262-9879-8E93A267F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3912B0F9-2828-48B1-BE13-34B5D1E4D8EE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AC17D7-4942-44D0-AEF9-041820B03F0B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18379D-F30B-457F-AAB2-1CD2A06709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F20F42B0-BA5E-467A-AD2B-C8BC9944C9DB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9B2E2-C1A4-450F-B892-03B75C622968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706573-3DA7-498A-912C-FAE8C12B67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B3F2612B-0D0F-497E-8E85-CC2B7BC19F08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A1051-61F2-4B4F-A6E8-B5D8C0E1DA70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7FB42-BFF6-446B-B8C5-39BF691A3B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4864EF6B-1206-44DF-A536-2754DA833857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7EED0A-B655-44AD-8983-0EEC783E7EA1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A79D3-DF7E-4937-A464-CBCF54AA2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43DFD912-0C2D-4065-9033-CBA2D1B9F35F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F873C-0A2D-460F-A855-2145026E54D4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5F700-6EA2-4442-9D3E-CDF6B29B6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6D54EF7F-7315-461B-9765-62AF72DA4B2C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ACB79-4D15-440D-8DF7-A57F9F8CE20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4A0FB-CF08-411B-AB98-B07E94678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994F47F0-C978-4F34-A1C4-747B1C7553D6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EBAFA2-2151-4C48-AE7A-88113EFA8CBD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B81DA-F8D0-4F3F-A54A-E8EF73801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5992C0A6-E4A6-4D5D-8A7C-CBF7E5A0B8D2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8CCAE-5A2D-4603-91A0-00CA0B67C46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27D95-3E17-4B07-A09D-D681ED6B10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F45B0C60-99D6-4485-B63E-E1E8A9DF6505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63572-26C9-4A48-94EA-532E3A5EDCC8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10DEE-8C85-4712-9DAE-3C5556709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E1D0ED87-BEE7-4258-A126-020DB7C06F50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B0C9C-E363-4600-92DB-CFFB7E0178C2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2C6E47-5F36-4A04-9C36-CB409265A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C1524ABE-8FA3-4356-B418-3E4C3A697A8B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8A5F5-9902-4C75-BC27-B057FA29CBE1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64616E-15FF-483A-8E06-198E579637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6E814CE9-C416-4198-9B3C-EFE01366A4DA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2FBC96-6F99-471F-83B3-F9D18171E8B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5D7943-A062-4DCD-A268-5F97164F0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903288"/>
            <a:ext cx="8229600" cy="5222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BBE965-593B-4A8E-AC50-C65F329F7BB1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45C9F-1E3D-4FB5-AFAB-EDD9B9B30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0FB06-BF4D-42AB-8186-E2BC2769038F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E2ABB3-0AF5-40E5-BD20-48B1216D15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28E96-AD2E-4759-9FDA-AAD5A69ECA14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56FA3-9AFD-4D77-B36D-463BD48DF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755FC-13C8-40D5-8B7C-145CC1AD92E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5FCCD-065D-4AA0-9608-522E49F823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05B453-4F22-498F-AEE4-09C13845A7C8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AE0A3-8F9B-4A22-A9A6-0C92ED503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E68071-00DE-4093-A298-9B568E5E6797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3C22F-4545-4E24-B0F0-F82A1BDF84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7EF45-846E-4EC1-A5C7-C8A5DF4200F6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948E8-0C53-4C8B-8A9A-8665DC393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69F044-8F94-499D-A4D4-3A4114723A48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B3E8D-B714-42DC-A564-F19FD3565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448DAD89-8FAE-4C29-8C16-4315B271E91F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0E92FA-A2D5-415A-8711-414839300266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94F8AC-3784-44CB-8591-D94C4D4E94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732F9-2CA4-4344-986E-5F46CF676275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9A580-D9B4-4D3F-AA6D-75D7ECCA0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D8286-8EF0-45DD-97B3-122A5608B856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5EB20-2FAD-4A9E-B7CB-59C598C4D0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E78E-7F33-43CD-B0CA-92F3B92241AC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A241-DA78-466C-AFF9-57B7D99E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50A2-591F-4AE8-A7BC-CB6D1000120B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48C2-02BF-4EF3-9C6C-CCA0CE757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DEA2-A864-4586-A953-EB8DD374AD1F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E261-DCBB-4280-9704-A8C9D11AC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66D3-5FF5-414A-88B8-D1F7E6B47122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EB95-5372-47C1-BB30-FE8C89500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81F9-B422-49B2-BF10-95427609A3B1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41A1-0F7D-48B0-BC43-4AD3D50C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EE49-94E3-423C-AA50-5FD7A2EA083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11A3-B5FB-4CFC-8D2F-EFEF2A2CB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E757-717C-4F04-AD0E-8A5C6A00693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563C-F22A-4914-BE19-A6F8A5634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2539-065B-4F82-9CA5-2933863296CC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0ABC-9649-442D-86F3-5E252790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ooter_main-1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94725" y="180975"/>
            <a:ext cx="376238" cy="277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D8DD3E56-CC14-44C7-BFB1-4EE5F15CE2A1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5D3974-7C8E-4819-B990-AF075E4E51FA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FD8844-6507-4BA2-A7CD-053CF8FBC7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9DDF-2A93-44A2-839A-0147E6E331EC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0636-41A9-4BEA-B94F-F281C1DC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E575-D41E-4555-A40A-15138342CE59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4924-9874-4071-A3D9-77F5D7F9E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2587-2B25-4BD3-BB46-6EEBE1B36EDB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5988-0C08-4ECA-8450-C041B0B93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_____Microsoft_Office_Excel_97-20031.xls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43175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Рисунок 6" descr="header_main-08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7" descr="footer_main-12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8"/>
          <p:cNvSpPr txBox="1">
            <a:spLocks noChangeArrowheads="1"/>
          </p:cNvSpPr>
          <p:nvPr userDrawn="1"/>
        </p:nvSpPr>
        <p:spPr bwMode="auto">
          <a:xfrm>
            <a:off x="8597900" y="180975"/>
            <a:ext cx="369888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C94A3049-772A-41E8-94A6-F7EDC74FC776}" type="slidenum">
              <a:rPr lang="ru-RU" sz="1200" smtClean="0"/>
              <a:pPr algn="ctr">
                <a:defRPr/>
              </a:pPr>
              <a:t>‹#›</a:t>
            </a:fld>
            <a:endParaRPr lang="ru-RU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99" r:id="rId1"/>
    <p:sldLayoutId id="2147495721" r:id="rId2"/>
    <p:sldLayoutId id="2147495722" r:id="rId3"/>
    <p:sldLayoutId id="2147495723" r:id="rId4"/>
    <p:sldLayoutId id="2147495724" r:id="rId5"/>
    <p:sldLayoutId id="2147495725" r:id="rId6"/>
    <p:sldLayoutId id="2147495726" r:id="rId7"/>
    <p:sldLayoutId id="2147495727" r:id="rId8"/>
    <p:sldLayoutId id="2147495728" r:id="rId9"/>
    <p:sldLayoutId id="2147495729" r:id="rId10"/>
    <p:sldLayoutId id="2147495730" r:id="rId11"/>
    <p:sldLayoutId id="2147495700" r:id="rId12"/>
    <p:sldLayoutId id="2147495701" r:id="rId13"/>
    <p:sldLayoutId id="2147495702" r:id="rId14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rubrika_element-09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0250" y="4651375"/>
            <a:ext cx="58737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0" descr="logo_template-15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2975" y="546100"/>
            <a:ext cx="82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885950" y="636588"/>
            <a:ext cx="36210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КОМИТЕТ ПО ЭКОЛОГИЧЕСКОМУ РАЗВИТИЮ</a:t>
            </a:r>
          </a:p>
          <a:p>
            <a:pP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 ИНВЕСТИЦИОННОЙ ДЕЯТЕЛЬНОСТИ</a:t>
            </a:r>
          </a:p>
          <a:p>
            <a:pP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ЛЕНИНГРАДСКОЙ ОБЛАСТИ</a:t>
            </a:r>
            <a:endParaRPr lang="ru-RU" sz="1200" b="1" dirty="0" smtClean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03" r:id="rId1"/>
    <p:sldLayoutId id="2147495731" r:id="rId2"/>
    <p:sldLayoutId id="2147495732" r:id="rId3"/>
    <p:sldLayoutId id="2147495733" r:id="rId4"/>
    <p:sldLayoutId id="2147495734" r:id="rId5"/>
    <p:sldLayoutId id="2147495735" r:id="rId6"/>
    <p:sldLayoutId id="2147495736" r:id="rId7"/>
    <p:sldLayoutId id="2147495737" r:id="rId8"/>
    <p:sldLayoutId id="2147495738" r:id="rId9"/>
    <p:sldLayoutId id="2147495739" r:id="rId10"/>
    <p:sldLayoutId id="2147495740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Диаграмма 9"/>
          <p:cNvGraphicFramePr>
            <a:graphicFrameLocks/>
          </p:cNvGraphicFramePr>
          <p:nvPr/>
        </p:nvGraphicFramePr>
        <p:xfrm>
          <a:off x="169863" y="109538"/>
          <a:ext cx="4994275" cy="2730500"/>
        </p:xfrm>
        <a:graphic>
          <a:graphicData uri="http://schemas.openxmlformats.org/presentationml/2006/ole">
            <p:oleObj spid="_x0000_s3074" r:id="rId15" imgW="4993057" imgH="2731245" progId="Excel.Sheet.8">
              <p:embed/>
            </p:oleObj>
          </a:graphicData>
        </a:graphic>
      </p:graphicFrame>
      <p:pic>
        <p:nvPicPr>
          <p:cNvPr id="3075" name="Рисунок 10" descr="icon_template-01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56113" y="3571875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11"/>
          <p:cNvSpPr>
            <a:spLocks noChangeArrowheads="1"/>
          </p:cNvSpPr>
          <p:nvPr userDrawn="1"/>
        </p:nvSpPr>
        <p:spPr bwMode="auto">
          <a:xfrm>
            <a:off x="4546600" y="3816350"/>
            <a:ext cx="7667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1EBCEF"/>
                </a:solidFill>
                <a:latin typeface="Arial" pitchFamily="34" charset="0"/>
                <a:cs typeface="Tahoma" pitchFamily="34" charset="0"/>
              </a:rPr>
              <a:t>502</a:t>
            </a:r>
          </a:p>
        </p:txBody>
      </p:sp>
      <p:pic>
        <p:nvPicPr>
          <p:cNvPr id="3077" name="Рисунок 12" descr="icon_template-01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538" y="4835525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13" cy="160655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9" name="Рисунок 14" descr="LO_map-01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91100" y="431800"/>
            <a:ext cx="39274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704" r:id="rId1"/>
    <p:sldLayoutId id="2147495741" r:id="rId2"/>
    <p:sldLayoutId id="2147495742" r:id="rId3"/>
    <p:sldLayoutId id="2147495743" r:id="rId4"/>
    <p:sldLayoutId id="2147495744" r:id="rId5"/>
    <p:sldLayoutId id="2147495745" r:id="rId6"/>
    <p:sldLayoutId id="2147495746" r:id="rId7"/>
    <p:sldLayoutId id="2147495747" r:id="rId8"/>
    <p:sldLayoutId id="2147495748" r:id="rId9"/>
    <p:sldLayoutId id="2147495749" r:id="rId10"/>
    <p:sldLayoutId id="2147495750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5705" r:id="rId1"/>
    <p:sldLayoutId id="2147495751" r:id="rId2"/>
    <p:sldLayoutId id="2147495752" r:id="rId3"/>
    <p:sldLayoutId id="2147495753" r:id="rId4"/>
    <p:sldLayoutId id="2147495754" r:id="rId5"/>
    <p:sldLayoutId id="2147495755" r:id="rId6"/>
    <p:sldLayoutId id="2147495756" r:id="rId7"/>
    <p:sldLayoutId id="2147495757" r:id="rId8"/>
    <p:sldLayoutId id="2147495758" r:id="rId9"/>
    <p:sldLayoutId id="2147495759" r:id="rId10"/>
    <p:sldLayoutId id="2147495760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43175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4100" name="Рисунок 6" descr="header_main-08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footer_main-1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8"/>
          <p:cNvSpPr txBox="1">
            <a:spLocks noChangeArrowheads="1"/>
          </p:cNvSpPr>
          <p:nvPr userDrawn="1"/>
        </p:nvSpPr>
        <p:spPr bwMode="auto">
          <a:xfrm>
            <a:off x="8597900" y="180975"/>
            <a:ext cx="369888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6D2789CB-91C0-4B6D-8A9B-26D0F353FC2F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06" r:id="rId1"/>
    <p:sldLayoutId id="2147495761" r:id="rId2"/>
    <p:sldLayoutId id="2147495762" r:id="rId3"/>
    <p:sldLayoutId id="2147495763" r:id="rId4"/>
    <p:sldLayoutId id="2147495764" r:id="rId5"/>
    <p:sldLayoutId id="2147495765" r:id="rId6"/>
    <p:sldLayoutId id="2147495766" r:id="rId7"/>
    <p:sldLayoutId id="2147495767" r:id="rId8"/>
    <p:sldLayoutId id="2147495768" r:id="rId9"/>
    <p:sldLayoutId id="2147495769" r:id="rId10"/>
    <p:sldLayoutId id="2147495770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43175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5124" name="Рисунок 6" descr="header_main-08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7" descr="footer_main-1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8"/>
          <p:cNvSpPr txBox="1">
            <a:spLocks noChangeArrowheads="1"/>
          </p:cNvSpPr>
          <p:nvPr userDrawn="1"/>
        </p:nvSpPr>
        <p:spPr bwMode="auto">
          <a:xfrm>
            <a:off x="8597900" y="180975"/>
            <a:ext cx="369888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FCFCEF13-176F-4ECB-9FEE-375BFD1AA549}" type="slidenum">
              <a:rPr lang="ru-RU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07" r:id="rId1"/>
    <p:sldLayoutId id="2147495771" r:id="rId2"/>
    <p:sldLayoutId id="2147495772" r:id="rId3"/>
    <p:sldLayoutId id="2147495773" r:id="rId4"/>
    <p:sldLayoutId id="2147495774" r:id="rId5"/>
    <p:sldLayoutId id="2147495775" r:id="rId6"/>
    <p:sldLayoutId id="2147495776" r:id="rId7"/>
    <p:sldLayoutId id="2147495777" r:id="rId8"/>
    <p:sldLayoutId id="2147495778" r:id="rId9"/>
    <p:sldLayoutId id="2147495779" r:id="rId10"/>
    <p:sldLayoutId id="2147495780" r:id="rId11"/>
    <p:sldLayoutId id="2147495708" r:id="rId12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 descr="rubrika_element-09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0250" y="4651375"/>
            <a:ext cx="58737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709" r:id="rId1"/>
    <p:sldLayoutId id="2147495781" r:id="rId2"/>
    <p:sldLayoutId id="2147495782" r:id="rId3"/>
    <p:sldLayoutId id="2147495783" r:id="rId4"/>
    <p:sldLayoutId id="2147495784" r:id="rId5"/>
    <p:sldLayoutId id="2147495785" r:id="rId6"/>
    <p:sldLayoutId id="2147495786" r:id="rId7"/>
    <p:sldLayoutId id="2147495787" r:id="rId8"/>
    <p:sldLayoutId id="2147495788" r:id="rId9"/>
    <p:sldLayoutId id="2147495789" r:id="rId10"/>
    <p:sldLayoutId id="2147495790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C2CD22-1075-441B-A910-04D5546C2F63}" type="datetime1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D6C5A4-44B0-41F0-B854-CC291F19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10" r:id="rId1"/>
    <p:sldLayoutId id="2147495711" r:id="rId2"/>
    <p:sldLayoutId id="2147495712" r:id="rId3"/>
    <p:sldLayoutId id="2147495713" r:id="rId4"/>
    <p:sldLayoutId id="2147495714" r:id="rId5"/>
    <p:sldLayoutId id="2147495715" r:id="rId6"/>
    <p:sldLayoutId id="2147495716" r:id="rId7"/>
    <p:sldLayoutId id="2147495717" r:id="rId8"/>
    <p:sldLayoutId id="2147495718" r:id="rId9"/>
    <p:sldLayoutId id="2147495719" r:id="rId10"/>
    <p:sldLayoutId id="2147495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BA0AFFA96F4F76DD148B4107405D5266EE470DF98A73265B7DDBEE6DC97318FE44A0F44C8DF4E3A5BA8J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.lenobl.ru/about/gup/infrastruktur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mall.lenobl.ru/" TargetMode="External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54E49A16C41768896BB0431BF0770C0F94F0723589B5456F7A7B6706CAABFBB9552D5CD87938F452FT0M" TargetMode="Externa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2.xls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5"/>
          <p:cNvSpPr>
            <a:spLocks noChangeArrowheads="1"/>
          </p:cNvSpPr>
          <p:nvPr/>
        </p:nvSpPr>
        <p:spPr bwMode="auto">
          <a:xfrm>
            <a:off x="307975" y="1346200"/>
            <a:ext cx="9144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INVESTMENTS IN </a:t>
            </a:r>
            <a:endParaRPr lang="ru-RU" altLang="ru-RU" sz="34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ru-RU" sz="3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THE LENINGRAD REGION: </a:t>
            </a:r>
            <a:endParaRPr lang="ru-RU" altLang="ru-RU" sz="34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ru-RU" sz="3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YOUR SUCCESS IN RUSSIA </a:t>
            </a:r>
            <a:endParaRPr lang="ru-RU" altLang="ru-RU" sz="34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875" name="Прямоугольник 8"/>
          <p:cNvSpPr>
            <a:spLocks noChangeArrowheads="1"/>
          </p:cNvSpPr>
          <p:nvPr/>
        </p:nvSpPr>
        <p:spPr bwMode="auto">
          <a:xfrm>
            <a:off x="0" y="3192463"/>
            <a:ext cx="91440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sz="2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ru-RU" sz="2800" b="1">
                <a:latin typeface="Tahoma" pitchFamily="34" charset="0"/>
                <a:cs typeface="Tahoma" pitchFamily="34" charset="0"/>
              </a:rPr>
              <a:t>DMITRY YALOV </a:t>
            </a:r>
          </a:p>
          <a:p>
            <a:pPr algn="ctr"/>
            <a:r>
              <a:rPr lang="en-US" altLang="ru-RU" sz="2800">
                <a:latin typeface="Tahoma" pitchFamily="34" charset="0"/>
                <a:cs typeface="Tahoma" pitchFamily="34" charset="0"/>
              </a:rPr>
              <a:t>VICE-GOVERNOR OF THE LENINGRAD REGION</a:t>
            </a:r>
          </a:p>
          <a:p>
            <a:pPr algn="ctr"/>
            <a:endParaRPr lang="en-US" altLang="ru-RU" sz="2000" b="1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altLang="ru-RU" sz="2000" b="1">
                <a:latin typeface="Tahoma" pitchFamily="34" charset="0"/>
                <a:cs typeface="Tahoma" pitchFamily="34" charset="0"/>
              </a:rPr>
              <a:t>MARCH 14, 2013</a:t>
            </a:r>
          </a:p>
          <a:p>
            <a:pPr algn="ctr"/>
            <a:r>
              <a:rPr lang="en-US" altLang="ru-RU" sz="2000" b="1">
                <a:latin typeface="Tahoma" pitchFamily="34" charset="0"/>
                <a:cs typeface="Tahoma" pitchFamily="34" charset="0"/>
              </a:rPr>
              <a:t>MIPIM</a:t>
            </a:r>
            <a:r>
              <a:rPr lang="ru-RU" altLang="ru-RU" sz="2000" b="1"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2000" b="1">
                <a:latin typeface="Tahoma" pitchFamily="34" charset="0"/>
                <a:cs typeface="Tahoma" pitchFamily="34" charset="0"/>
              </a:rPr>
              <a:t> CANNES</a:t>
            </a:r>
          </a:p>
        </p:txBody>
      </p:sp>
      <p:pic>
        <p:nvPicPr>
          <p:cNvPr id="79876" name="Picture 6" descr="D:\FtoR\Презентция\Export\лог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614488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3100"/>
            <a:ext cx="9144000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Прямоугольник 8"/>
          <p:cNvSpPr>
            <a:spLocks noChangeArrowheads="1"/>
          </p:cNvSpPr>
          <p:nvPr/>
        </p:nvSpPr>
        <p:spPr bwMode="auto">
          <a:xfrm>
            <a:off x="333375" y="3638551"/>
            <a:ext cx="8720138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Шатохина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Марина Николаевна</a:t>
            </a:r>
          </a:p>
          <a:p>
            <a:pPr algn="ctr">
              <a:defRPr/>
            </a:pPr>
            <a:endParaRPr lang="ru-RU" sz="1000" b="1" dirty="0">
              <a:solidFill>
                <a:srgbClr val="26A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26A3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Начальник отдела ресурсной поддержки  комитета по развитию малого, среднего бизнеса и потребительского рынка Ленинградской области</a:t>
            </a:r>
            <a:endParaRPr lang="en-US" sz="24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collage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flipV="1">
            <a:off x="68580" y="-53367"/>
            <a:ext cx="9026208" cy="564376"/>
          </a:xfrm>
          <a:prstGeom prst="rect">
            <a:avLst/>
          </a:prstGeom>
          <a:noFill/>
          <a:ln>
            <a:noFill/>
          </a:ln>
          <a:effectLst>
            <a:glow rad="292100">
              <a:schemeClr val="accent1">
                <a:alpha val="59000"/>
              </a:schemeClr>
            </a:glow>
            <a:outerShdw blurRad="50800" dist="50800" dir="5400000" algn="ctr" rotWithShape="0">
              <a:srgbClr val="000000">
                <a:alpha val="56000"/>
              </a:srgbClr>
            </a:outerShdw>
            <a:reflection endPos="66000" dist="508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BB09-E74D-4C73-9F28-61AD4456BD0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2424" y="1162051"/>
            <a:ext cx="85748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«Государственная поддержка малого и среднего предпринимательства в Ленинградской области»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4923" y="-73766"/>
            <a:ext cx="52698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27 мая 2015 год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-79375" y="153988"/>
            <a:ext cx="9144000" cy="722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Субсидии бюджетам МР и ГО на поддержку начинающих предпринимателей , 2015 год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ru-RU" sz="1800" b="1" dirty="0" smtClean="0">
              <a:solidFill>
                <a:srgbClr val="21BE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363" y="774700"/>
            <a:ext cx="807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в 2015 году увеличен </a:t>
            </a:r>
          </a:p>
          <a:p>
            <a:pPr algn="ctr">
              <a:defRPr/>
            </a:pP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300 тыс. рублей  до  500 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938" y="1522413"/>
            <a:ext cx="84153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Принадлежность гражданина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подачи заявки на участие в конкурсе или на момент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регистрации </a:t>
            </a:r>
            <a:r>
              <a:rPr lang="ru-RU" dirty="0"/>
              <a:t>в качестве ИП или юр. лица - субъекта малого предпринимательства к одной из следующих категорий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24F6E-CDFA-4A0F-B409-62AECC35A8A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4325" y="2571750"/>
            <a:ext cx="8582025" cy="417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/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безработные граждане, состоящие на учете в службе занятости населения ЛО;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члены молодых семей, имеющие детей, в том числе члены неполных молодых семей, состоящие из 1 (одного) молодого родителя и 1 (одного) и более детей, при условии, что возраст каждого из супругов либо 1 (одного) родителя в неполной семье не превышает 35 лет;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члены неполных семей, имеющие иждивенцев;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члены многодетных семей;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члены семьи, воспитывающие детей инвалидов;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инвалиды;</a:t>
            </a:r>
          </a:p>
          <a:p>
            <a:pPr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-79375" y="153988"/>
            <a:ext cx="9144000" cy="722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Субсидии бюджетам МР и ГО на поддержку начинающих предпринимателей , 2015 год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ru-RU" sz="1800" b="1" dirty="0" smtClean="0">
              <a:solidFill>
                <a:srgbClr val="21BE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A726B-412D-4498-B969-2248953F0DC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1381" name="TextBox 9"/>
          <p:cNvSpPr txBox="1">
            <a:spLocks noChangeArrowheads="1"/>
          </p:cNvSpPr>
          <p:nvPr/>
        </p:nvSpPr>
        <p:spPr bwMode="auto">
          <a:xfrm>
            <a:off x="314325" y="904875"/>
            <a:ext cx="85820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tx2"/>
                </a:solidFill>
              </a:rPr>
              <a:t>граждане, переехавшие или изъявившие желание переехать на постоянное место жительства в сельскую местность, а также выпускники образовательных организаций начального, среднего и высшего профессионального образования, переехавшие для работы в сельскую местность.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tx2"/>
                </a:solidFill>
              </a:rPr>
              <a:t> работники, находящиеся под угрозой массового увольнения (установление неполного рабочего времени, временная приостановка работ, предоставление отпуска без сохранения заработной платы, проведение мероприятий по высвобождению работников), и работники градообразующих предприятий;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tx2"/>
                </a:solidFill>
              </a:rPr>
              <a:t> военнослужащие, уволенные в запас  в связи с сокращением  Вооруженных Сил Российской Федерации;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tx2"/>
                </a:solidFill>
              </a:rPr>
              <a:t> военнослужащие, уволенные в запас из Вооруженных Сил РФ (при сроке службы не менее 10 календарных лет);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tx2"/>
                </a:solidFill>
              </a:rPr>
              <a:t> субъекты молодежного предпринимательства - граждане в возрасте от 18 до 30 лет (включительно);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tx2"/>
                </a:solidFill>
              </a:rPr>
              <a:t> граждане трудоспособного возраста, зарегистрированные по месту жительства на территориях депрессивных МО ЛО;</a:t>
            </a:r>
          </a:p>
          <a:p>
            <a:pPr eaLnBrk="1" hangingPunct="1">
              <a:buFontTx/>
              <a:buChar char="-"/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-79375" y="153988"/>
            <a:ext cx="9144000" cy="722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Субсидии бюджетам МР и ГО на поддержку начинающих предпринимателей , 2015 год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ru-RU" sz="1800" b="1" dirty="0" smtClean="0">
              <a:solidFill>
                <a:srgbClr val="21BE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363" y="774700"/>
            <a:ext cx="807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субсидии в 2015 году увеличен </a:t>
            </a:r>
          </a:p>
          <a:p>
            <a:pPr algn="ctr">
              <a:defRPr/>
            </a:pP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300 тыс. рублей  до  500 тыс. рублей.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FAC2D-92B9-4870-8CB6-459AC9DDF4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3875" y="1498600"/>
            <a:ext cx="8191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не предоставляются: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" y="1866900"/>
            <a:ext cx="866775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возмещения средств, затраченных на: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приобретение недвижимости, аренду помещений,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мебели, бытовой электроники, не используемой в производственном процессе или в процессе оказания услуг,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приобретение легковых автомобилей (за исключением автобусов любых типов, предназначенных для перевозки восьми и более человек, фургонов, автолавок),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выплату заработной платы,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возведение капитальных строений и их проектирование,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капитальный и косметический ремонт помещений,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проведение опытно-конструкторских работ, техническое проектирование производственного оборудования,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приобретение лицензий, оплату взносов для вступления в СРО,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оплату вкладов, в качестве уставного капитала,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изготовление и(или) приобретение рекламной продукции (визитки, брошюры, буклеты, афиши, вывески и другие аналогичные товары).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3191" name="Picture 8" descr="C:\Users\tg_maldova\Desktop\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513" y="1258888"/>
            <a:ext cx="15287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0" y="61913"/>
            <a:ext cx="9144000" cy="1816100"/>
          </a:xfrm>
          <a:prstGeom prst="rect">
            <a:avLst/>
          </a:prstGeom>
          <a:gradFill flip="none" rotWithShape="1">
            <a:gsLst>
              <a:gs pos="99000">
                <a:srgbClr val="26A3CA"/>
              </a:gs>
              <a:gs pos="39000">
                <a:srgbClr val="52B337"/>
              </a:gs>
              <a:gs pos="63000">
                <a:srgbClr val="26A3CA"/>
              </a:gs>
              <a:gs pos="100000">
                <a:srgbClr val="26A3CA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СМСП для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возмещения части затрат, связанных с заключением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аренды (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лизинга), в том числе ЖКХ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5" y="1878013"/>
            <a:ext cx="7972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в 2014 г.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бюджет – 31,5 млн. руб.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 -  73,49 млн.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5" y="3068638"/>
            <a:ext cx="7972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поддержку  -  129 СМСП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1EB44-13BE-462D-9151-2B9FBF218FA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4463" y="3870325"/>
            <a:ext cx="87550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в 2015г.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бюджет – 35 млн. руб.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 -  140 млн. рублей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Планируется оказать поддержку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менее чем – 88 СМСП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0" y="-92075"/>
            <a:ext cx="9144000" cy="1384300"/>
          </a:xfrm>
          <a:prstGeom prst="rect">
            <a:avLst/>
          </a:prstGeom>
          <a:gradFill flip="none" rotWithShape="1">
            <a:gsLst>
              <a:gs pos="99000">
                <a:srgbClr val="26A3CA"/>
              </a:gs>
              <a:gs pos="39000">
                <a:srgbClr val="52B337"/>
              </a:gs>
              <a:gs pos="63000">
                <a:srgbClr val="26A3CA"/>
              </a:gs>
              <a:gs pos="100000">
                <a:srgbClr val="26A3CA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СМСП для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возмещения части затрат, связанных с заключением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аренды (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лизинга)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" y="1571625"/>
            <a:ext cx="8807450" cy="41862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Возмещение</a:t>
            </a:r>
            <a:r>
              <a:rPr lang="ru-RU" altLang="ru-RU" sz="2400" dirty="0" smtClean="0">
                <a:solidFill>
                  <a:srgbClr val="17375E"/>
                </a:solidFill>
                <a:cs typeface="Tahoma" pitchFamily="34" charset="0"/>
              </a:rPr>
              <a:t> </a:t>
            </a:r>
            <a:r>
              <a:rPr lang="ru-RU" altLang="ru-RU" sz="2400" b="1" u="sng" dirty="0" smtClean="0">
                <a:solidFill>
                  <a:srgbClr val="632523"/>
                </a:solidFill>
              </a:rPr>
              <a:t>авансового платежа</a:t>
            </a:r>
            <a:r>
              <a:rPr lang="ru-RU" altLang="ru-RU" sz="2400" b="1" dirty="0" smtClean="0">
                <a:solidFill>
                  <a:srgbClr val="632523"/>
                </a:solidFill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по договорам, заключенным</a:t>
            </a:r>
            <a:r>
              <a:rPr lang="ru-RU" altLang="ru-RU" sz="2400" b="1" dirty="0" smtClean="0">
                <a:solidFill>
                  <a:srgbClr val="632523"/>
                </a:solidFill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632523"/>
                </a:solidFill>
              </a:rPr>
              <a:t>не ранее ноября 2014 года.</a:t>
            </a:r>
            <a:r>
              <a:rPr lang="ru-RU" altLang="ru-RU" sz="2400" dirty="0">
                <a:solidFill>
                  <a:srgbClr val="17375E"/>
                </a:solidFill>
              </a:rPr>
              <a:t> Субсидии </a:t>
            </a:r>
            <a:r>
              <a:rPr lang="ru-RU" altLang="ru-RU" sz="2400" dirty="0" smtClean="0">
                <a:solidFill>
                  <a:srgbClr val="17375E"/>
                </a:solidFill>
              </a:rPr>
              <a:t>предоставляются для возмещения до </a:t>
            </a:r>
            <a:r>
              <a:rPr lang="ru-RU" altLang="ru-RU" sz="2400" b="1" dirty="0" smtClean="0">
                <a:solidFill>
                  <a:srgbClr val="632523"/>
                </a:solidFill>
              </a:rPr>
              <a:t>95</a:t>
            </a:r>
            <a:r>
              <a:rPr lang="ru-RU" altLang="ru-RU" sz="2400" b="1" dirty="0">
                <a:solidFill>
                  <a:srgbClr val="632523"/>
                </a:solidFill>
              </a:rPr>
              <a:t>% </a:t>
            </a:r>
            <a:r>
              <a:rPr lang="ru-RU" altLang="ru-RU" sz="2400" b="1" dirty="0" smtClean="0">
                <a:solidFill>
                  <a:srgbClr val="632523"/>
                </a:solidFill>
              </a:rPr>
              <a:t>затрат</a:t>
            </a:r>
            <a:endParaRPr lang="ru-RU" altLang="ru-RU" sz="2400" dirty="0">
              <a:solidFill>
                <a:srgbClr val="17375E"/>
              </a:solidFill>
            </a:endParaRPr>
          </a:p>
          <a:p>
            <a:pPr algn="just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Возмещение</a:t>
            </a:r>
            <a:r>
              <a:rPr lang="ru-RU" altLang="ru-RU" sz="2400" dirty="0" smtClean="0">
                <a:solidFill>
                  <a:srgbClr val="17375E"/>
                </a:solidFill>
              </a:rPr>
              <a:t> </a:t>
            </a:r>
            <a:r>
              <a:rPr lang="ru-RU" altLang="ru-RU" sz="2400" b="1" u="sng" dirty="0" smtClean="0">
                <a:solidFill>
                  <a:srgbClr val="632523"/>
                </a:solidFill>
              </a:rPr>
              <a:t>лизинговых платежей текущего года (2015 года)</a:t>
            </a:r>
            <a:r>
              <a:rPr lang="ru-RU" altLang="ru-RU" sz="2400" dirty="0" smtClean="0">
                <a:solidFill>
                  <a:srgbClr val="17375E"/>
                </a:solidFill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по договорам, заключенным </a:t>
            </a:r>
            <a:r>
              <a:rPr lang="ru-RU" altLang="ru-RU" sz="2400" b="1" dirty="0" smtClean="0">
                <a:solidFill>
                  <a:srgbClr val="632523"/>
                </a:solidFill>
              </a:rPr>
              <a:t>не ранее 2012 года, </a:t>
            </a:r>
            <a:r>
              <a:rPr lang="ru-RU" sz="2400" b="1" dirty="0" smtClean="0">
                <a:solidFill>
                  <a:schemeClr val="tx2"/>
                </a:solidFill>
              </a:rPr>
              <a:t>из </a:t>
            </a:r>
            <a:r>
              <a:rPr lang="ru-RU" sz="2400" b="1" dirty="0">
                <a:solidFill>
                  <a:schemeClr val="tx2"/>
                </a:solidFill>
              </a:rPr>
              <a:t>расчета не более </a:t>
            </a:r>
            <a:r>
              <a:rPr lang="ru-RU" sz="40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¾</a:t>
            </a:r>
            <a:r>
              <a:rPr lang="ru-RU" sz="24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ключевой </a:t>
            </a: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ставки </a:t>
            </a:r>
            <a:r>
              <a:rPr lang="ru-RU" sz="2400" b="1" dirty="0">
                <a:solidFill>
                  <a:schemeClr val="tx2"/>
                </a:solidFill>
              </a:rPr>
              <a:t>Банка России, действовавшей на момент уплаты лизинговых платежей соискателем, от остаточной стоимости предмета </a:t>
            </a:r>
            <a:r>
              <a:rPr lang="ru-RU" sz="2400" b="1" dirty="0" smtClean="0">
                <a:solidFill>
                  <a:schemeClr val="tx2"/>
                </a:solidFill>
              </a:rPr>
              <a:t>лизинга </a:t>
            </a: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pPr algn="just" eaLnBrk="1" hangingPunct="1">
              <a:defRPr/>
            </a:pPr>
            <a:endParaRPr lang="ru-RU" altLang="ru-RU" sz="2400" b="1" dirty="0" smtClean="0">
              <a:solidFill>
                <a:srgbClr val="17375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5ED31-AFD2-46DC-A9C6-A4A65B97EE9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0" y="-92075"/>
            <a:ext cx="9144000" cy="1384300"/>
          </a:xfrm>
          <a:prstGeom prst="rect">
            <a:avLst/>
          </a:prstGeom>
          <a:gradFill flip="none" rotWithShape="1">
            <a:gsLst>
              <a:gs pos="99000">
                <a:srgbClr val="26A3CA"/>
              </a:gs>
              <a:gs pos="39000">
                <a:srgbClr val="52B337"/>
              </a:gs>
              <a:gs pos="63000">
                <a:srgbClr val="26A3CA"/>
              </a:gs>
              <a:gs pos="100000">
                <a:srgbClr val="26A3CA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СМСП для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возмещения части затрат, связанных с заключением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аренды (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лизинга)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93B0F-625C-4FD3-B6FF-029372AA238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6260" name="Picture 8" descr="C:\Users\tg_maldova\Desktop\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0" y="1354138"/>
            <a:ext cx="18272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7000" y="1435100"/>
            <a:ext cx="880745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5A1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с 2015 года не предоставляются: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413" y="2032000"/>
            <a:ext cx="7916862" cy="3754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Субъектам малого и среднего предпринимательства, осуществляющим деятельность в сфере:</a:t>
            </a:r>
          </a:p>
          <a:p>
            <a:pPr algn="ctr">
              <a:defRPr/>
            </a:pPr>
            <a:endParaRPr lang="ru-RU" sz="2200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торговли,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лесозаготовок,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страхования,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и обслуживания вычислительной техники,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сдачи внаем недвижимого имущества.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2EDAF-FA08-4CDF-BFC7-4EC6293220E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97283" name="Picture 6" descr="C:\Users\tg_maldova\Desktop\внимани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275" y="1155700"/>
            <a:ext cx="18637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075" y="1674813"/>
            <a:ext cx="8807450" cy="41544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>
              <a:defRPr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размера субсидии для субъектов МСП –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плательщиков НДС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осуществляется на основании понесенных затрат,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учета НДС.</a:t>
            </a: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размера субсидии для субъектов МСП, </a:t>
            </a:r>
          </a:p>
          <a:p>
            <a:pPr>
              <a:defRPr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являющихся плательщиками НДС,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освобожденных от исполнения обязанностей, связанных с исчислением и уплатой НДС, осуществляется на основании документально подтвержденных затрат,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 НДС.</a:t>
            </a:r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0" y="-92075"/>
            <a:ext cx="9144000" cy="1384300"/>
          </a:xfrm>
          <a:prstGeom prst="rect">
            <a:avLst/>
          </a:prstGeom>
          <a:gradFill flip="none" rotWithShape="1">
            <a:gsLst>
              <a:gs pos="99000">
                <a:srgbClr val="26A3CA"/>
              </a:gs>
              <a:gs pos="39000">
                <a:srgbClr val="52B337"/>
              </a:gs>
              <a:gs pos="63000">
                <a:srgbClr val="26A3CA"/>
              </a:gs>
              <a:gs pos="100000">
                <a:srgbClr val="26A3CA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СМСП для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возмещения части затрат, связанных с заключением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аренды (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лизинга)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144463" y="0"/>
            <a:ext cx="8885237" cy="8302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субсидий СМСП для возмещения части затрат, связанных с уплатой процентов по кредитным договорам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" y="790575"/>
            <a:ext cx="858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</a:t>
            </a: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г.- 10,06 млн. руб.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463" y="1352550"/>
            <a:ext cx="7972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поддержку  -  26 СМСП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005F8-E7F2-41D0-95F6-E83745CF412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2450" y="1836738"/>
            <a:ext cx="7877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2015 г.- 14 млн. руб. 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28600" y="2428875"/>
            <a:ext cx="8743950" cy="3762375"/>
          </a:xfrm>
        </p:spPr>
        <p:txBody>
          <a:bodyPr/>
          <a:lstStyle/>
          <a:p>
            <a:pPr>
              <a:defRPr/>
            </a:pP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предоставляются из </a:t>
            </a:r>
            <a:r>
              <a:rPr lang="ru-RU" sz="2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расчета ключевой ставки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Банка России,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действовавшей на дату заключения кредитного договора, но </a:t>
            </a:r>
            <a:r>
              <a:rPr lang="ru-RU" sz="26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</a:t>
            </a:r>
            <a:r>
              <a:rPr lang="ru-RU" sz="26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90 % осуществленных </a:t>
            </a:r>
            <a:r>
              <a:rPr lang="ru-RU" sz="26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соискателем затрат по уплате процентов за пользование кредитом</a:t>
            </a:r>
            <a:r>
              <a:rPr lang="ru-RU" sz="26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по кредитным </a:t>
            </a:r>
            <a:r>
              <a:rPr lang="ru-RU" sz="26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договорам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заключенным </a:t>
            </a:r>
            <a:r>
              <a:rPr lang="ru-RU" sz="26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ранее 2012 года.</a:t>
            </a:r>
          </a:p>
          <a:p>
            <a:pPr>
              <a:buFont typeface="Arial" pitchFamily="34" charset="0"/>
              <a:buNone/>
              <a:defRPr/>
            </a:pPr>
            <a:r>
              <a:rPr lang="ru-RU" alt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</a:t>
            </a:r>
          </a:p>
          <a:p>
            <a:pPr marL="1828800" lvl="4" indent="0">
              <a:buFont typeface="Arial" pitchFamily="34" charset="0"/>
              <a:buNone/>
              <a:defRPr/>
            </a:pP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0"/>
          <p:cNvSpPr txBox="1">
            <a:spLocks noChangeArrowheads="1"/>
          </p:cNvSpPr>
          <p:nvPr/>
        </p:nvSpPr>
        <p:spPr bwMode="auto">
          <a:xfrm>
            <a:off x="7885113" y="3430588"/>
            <a:ext cx="719137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330200" y="1533525"/>
            <a:ext cx="8432800" cy="1938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2014 год: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Объем финансирования - 33,3 млн. рублей.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Поддержку получили -  27 СМСП.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2015 год: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Объем финансирования – 40 млн. рублей.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бюджет- 8 млн. рублей, </a:t>
            </a:r>
            <a:r>
              <a:rPr lang="ru-RU" sz="2000" b="1" dirty="0" err="1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Фед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бюджет -32 млн. рублей.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3AD5A-58B1-4607-885E-1F62E631EA6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gradFill flip="none" rotWithShape="1">
            <a:gsLst>
              <a:gs pos="99000">
                <a:srgbClr val="26A3CA"/>
              </a:gs>
              <a:gs pos="39000">
                <a:srgbClr val="52B337"/>
              </a:gs>
              <a:gs pos="63000">
                <a:srgbClr val="26A3CA"/>
              </a:gs>
              <a:gs pos="100000">
                <a:srgbClr val="26A3CA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Субсидии СМСП, для возмещения части затрат, связанных с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приобретением оборудования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целях создания и (или) развития, и (или) модернизации производства товаров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00063" y="4268788"/>
            <a:ext cx="8432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Субсидия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 10 млн. рублей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один СМСП , но не более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50% понесенных затрат. </a:t>
            </a: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4208463" y="3752850"/>
            <a:ext cx="725487" cy="714375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0"/>
          <p:cNvSpPr txBox="1">
            <a:spLocks noChangeArrowheads="1"/>
          </p:cNvSpPr>
          <p:nvPr/>
        </p:nvSpPr>
        <p:spPr bwMode="auto">
          <a:xfrm>
            <a:off x="7885113" y="3430588"/>
            <a:ext cx="719137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330200" y="1533525"/>
            <a:ext cx="84328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F8915-8F44-4E07-A3A9-3A7CF239CB3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Заголовок 7"/>
          <p:cNvSpPr txBox="1">
            <a:spLocks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gradFill flip="none" rotWithShape="1">
            <a:gsLst>
              <a:gs pos="99000">
                <a:srgbClr val="26A3CA"/>
              </a:gs>
              <a:gs pos="39000">
                <a:srgbClr val="52B337"/>
              </a:gs>
              <a:gs pos="63000">
                <a:srgbClr val="26A3CA"/>
              </a:gs>
              <a:gs pos="100000">
                <a:srgbClr val="26A3CA"/>
              </a:gs>
            </a:gsLst>
            <a:lin ang="0" scaled="1"/>
            <a:tileRect/>
          </a:gradFill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Субсидии СМСП, для возмещения части затрат, связанных с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приобретением оборудования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целях создания и (или) развития, и (или) модернизации производства товаров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8" name="Picture 2" descr="C:\Users\tg_maldova\Desktop\требо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5225"/>
            <a:ext cx="1881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0200" y="1951038"/>
            <a:ext cx="8274050" cy="4586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b="1" u="sng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приобретенному оборудованию:</a:t>
            </a: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использование приобретенного оборудования в производственном процессе;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приобретенное оборудование должно быть новым, ранее не бывшим в употреблении;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оборудование должно быть приобретено у производителя либо у дилера,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субдилера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дистрибьютора;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приобретенное оборудование должно относиться ко второй и выше амортизационным группам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Классификации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основных средств, включаемых в амортизационные группы, утвержденной постановлением Правительства Российской Федерации от 1 января 2002 года N 1 "О Классификации основных средств, включаемых в амортизационные группы".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1100"/>
          </a:xfrm>
          <a:gradFill>
            <a:gsLst>
              <a:gs pos="2333">
                <a:srgbClr val="53B838"/>
              </a:gs>
              <a:gs pos="74975">
                <a:srgbClr val="0070C0"/>
              </a:gs>
              <a:gs pos="45000">
                <a:srgbClr val="9BDB89"/>
              </a:gs>
              <a:gs pos="100000">
                <a:srgbClr val="0070C0"/>
              </a:gs>
            </a:gsLst>
            <a:lin ang="0" scaled="1"/>
          </a:gradFill>
        </p:spPr>
        <p:txBody>
          <a:bodyPr/>
          <a:lstStyle/>
          <a:p>
            <a:pPr>
              <a:defRPr/>
            </a:pPr>
            <a:r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ФЗ «О развитии малого и среднего предпринимательства в Российской Федерации» </a:t>
            </a:r>
            <a:br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(от 24 июля 2007 года № 209-ФЗ)</a:t>
            </a:r>
          </a:p>
        </p:txBody>
      </p:sp>
      <p:pic>
        <p:nvPicPr>
          <p:cNvPr id="80899" name="Picture 3" descr="C:\Users\tg_maldova\Desktop\original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75" y="5014913"/>
            <a:ext cx="2460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303338"/>
            <a:ext cx="8858250" cy="49450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Статья 4. </a:t>
            </a:r>
            <a:endParaRPr lang="ru-RU" altLang="ru-RU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 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 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sz="2200" b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К субъектам малого и среднего предпринимательства относятся </a:t>
            </a:r>
            <a:r>
              <a:rPr lang="ru-RU" sz="2200" b="1" spc="110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внесенные в единый государственный реестр юридических лиц потребительские кооперативы и коммерческие организации </a:t>
            </a:r>
            <a:r>
              <a:rPr lang="ru-RU" sz="2200" b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(за исключением государственных и муниципальных унитарных предприятий), а также </a:t>
            </a:r>
            <a:r>
              <a:rPr lang="ru-RU" sz="2200" b="1" spc="110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физические лица, внесенные в единый государственный реестр индивидуальных предпринимателей</a:t>
            </a:r>
            <a:r>
              <a:rPr lang="ru-RU" sz="2200" b="1" spc="110" dirty="0" smtClean="0">
                <a:solidFill>
                  <a:srgbClr val="22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 </a:t>
            </a:r>
            <a:r>
              <a:rPr lang="ru-RU" sz="2200" b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и осуществляющие предпринимательскую деятельность без образования юридического лица (далее - индивидуальные предприниматели), </a:t>
            </a:r>
            <a:r>
              <a:rPr lang="ru-RU" sz="2200" b="1" spc="110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крестьянские (фермерские) хозяйства</a:t>
            </a:r>
            <a:r>
              <a:rPr lang="ru-RU" sz="2200" b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, </a:t>
            </a:r>
            <a:r>
              <a:rPr lang="ru-RU" altLang="ru-RU" sz="2200" b="1" spc="1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соответствующие </a:t>
            </a:r>
            <a:r>
              <a:rPr lang="ru-RU" altLang="ru-RU" sz="2200" b="1" spc="11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следующим условиям</a:t>
            </a:r>
            <a:r>
              <a:rPr lang="ru-RU" altLang="ru-RU" b="1" spc="11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6513" y="625475"/>
            <a:ext cx="9180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до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 млн. рублей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 не более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затрат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6A3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Поддержку  в 2014 году получили  9 СМП на общую сумму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6A3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млн. рублей 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325" y="71438"/>
            <a:ext cx="8589963" cy="454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на создание гостевых комнат</a:t>
            </a: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4052888" y="2182813"/>
            <a:ext cx="606425" cy="455612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4" descr="Карта ЛО.t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15153" y="1897918"/>
            <a:ext cx="8344861" cy="4472682"/>
          </a:xfrm>
          <a:prstGeom prst="rect">
            <a:avLst/>
          </a:prstGeom>
          <a:noFill/>
          <a:ln>
            <a:noFill/>
          </a:ln>
          <a:effectLst>
            <a:glow rad="495300">
              <a:schemeClr val="accent1">
                <a:alpha val="15000"/>
              </a:schemeClr>
            </a:glow>
            <a:reflection blurRad="533400" stA="46000" endPos="65000" dist="50800" dir="5400000" sy="-100000" algn="bl" rotWithShape="0"/>
            <a:softEdge rad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232525" y="4679950"/>
            <a:ext cx="2327275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Бокситогорский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6088" y="4017963"/>
            <a:ext cx="1757362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Волховский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68538"/>
            <a:ext cx="176847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Выборгский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" y="4319588"/>
            <a:ext cx="193675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Кингисеппский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7850" y="2760663"/>
            <a:ext cx="2373313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Лодейнопольский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313" y="5529263"/>
            <a:ext cx="175895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Лужский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7700" y="3765550"/>
            <a:ext cx="175895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Тихвинский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7800" y="5575300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Финансирование в 2015 году: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 – 8 млн.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2E93-9EE8-42C0-826F-52F6EC46C3D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6513" y="625475"/>
            <a:ext cx="9180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  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</a:rPr>
              <a:t> </a:t>
            </a: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средствам размещения</a:t>
            </a:r>
          </a:p>
          <a:p>
            <a:pPr algn="ctr">
              <a:defRPr/>
            </a:pPr>
            <a:endParaRPr lang="ru-RU" dirty="0">
              <a:solidFill>
                <a:srgbClr val="53B838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325" y="71438"/>
            <a:ext cx="8589963" cy="454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на создание гостевых комнат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D2F20-9826-4E1C-B7A3-FEA1E5C9BF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4475" y="1463675"/>
            <a:ext cx="8564563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</a:rPr>
              <a:t> средство размещения должно иметь удобные подъезды для автомобиля и (или) автобуса, вымощенные пешеходные дорожки. Территория, прилегающая к средствам размещения, должна быть благоустроена, освещена в вечернее время, а также иметь площадку с твердым покрытием для кратковременной парковки автотранспорта (кроме средств размещения, расположенных в районах, где автомобильное движение запрещено);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</a:rPr>
              <a:t>в средствах размещения должно быть предусмотрено хранение багажа;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</a:rPr>
              <a:t>жилые комнаты должны быть оснащены мебелью;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</a:rPr>
              <a:t>средства размещения должны быть оснащены следующими предметами санитарно-гигиенического оснащения: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solidFill>
                  <a:schemeClr val="tx2"/>
                </a:solidFill>
              </a:rPr>
              <a:t>- полный санузел (умывальник, унитаз, ванна или душ) или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solidFill>
                  <a:schemeClr val="tx2"/>
                </a:solidFill>
              </a:rPr>
              <a:t>- неполный санузел (умывальник, унитаз или полный санузел на две – пять жилых спальных комнат, заселяемых по отдельности).</a:t>
            </a:r>
          </a:p>
        </p:txBody>
      </p:sp>
      <p:pic>
        <p:nvPicPr>
          <p:cNvPr id="102407" name="Picture 2" descr="C:\Users\tg_maldova\Desktop\требо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5475"/>
            <a:ext cx="141763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6513" y="625475"/>
            <a:ext cx="9180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средствам размещения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325" y="71438"/>
            <a:ext cx="8589963" cy="454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на создание гостевых комнат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5C399-CB06-4A6D-BFA4-36DEC0343E5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4488" y="1476375"/>
            <a:ext cx="8564562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размещения должны быть оснащены и оборудованы: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освещением в жилых и общественных помещениях - естественным и/или искусственным, в коридорах и на лестницах - круглосуточно;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холодным и горячим водоснабжением и канализацией; в районах с перебоями водоснабжения необходимо обеспечить минимальный запас воды не менее, чем на сутки и подогрев воды;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отоплением, поддерживающим температуру воздуха в жилых помещениях не ниже 18,5 °С;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системой вентиляции (естественной или принудительной), обеспечивающей циркуляцию воздуха и исключающей проникновение посторонних запахов в жилые помещения;</a:t>
            </a:r>
          </a:p>
        </p:txBody>
      </p:sp>
      <p:pic>
        <p:nvPicPr>
          <p:cNvPr id="103431" name="Picture 2" descr="C:\Users\tg_maldova\Desktop\требо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5475"/>
            <a:ext cx="141763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6" descr="C:\Users\tg_maldova\Desktop\внимание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900" y="4383088"/>
            <a:ext cx="12477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6513" y="625475"/>
            <a:ext cx="9180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   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325" y="71438"/>
            <a:ext cx="8589963" cy="454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на создание гостевых комнат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77A49-C8F1-40B6-8B2D-DB500861B88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04454" name="Picture 6" descr="C:\Users\tg_maldova\Desktop\внимани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88" y="823913"/>
            <a:ext cx="12477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2682875"/>
            <a:ext cx="8458200" cy="3398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у соискателя </a:t>
            </a: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действующего договора страхования </a:t>
            </a: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средство размещения, в том числе на гостевые комнаты.</a:t>
            </a:r>
          </a:p>
          <a:p>
            <a:pPr algn="ctr">
              <a:defRPr/>
            </a:pPr>
            <a:endParaRPr lang="ru-RU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может предоставляться </a:t>
            </a: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соискателю на возмещение затрат,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понесенных на создание одного и того же </a:t>
            </a: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размещения, в том числе гостевых комнат, предназначенных для проживания туристов».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5" y="1085850"/>
            <a:ext cx="78359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Соискатели имеют право участвовать в конкурсном отборе в случае, если с момента регистрации предпринимательской деятельности до даты объявления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конкурсе прошло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5 лет.</a:t>
            </a:r>
          </a:p>
        </p:txBody>
      </p:sp>
      <p:pic>
        <p:nvPicPr>
          <p:cNvPr id="104457" name="Picture 8" descr="C:\Users\tg_maldova\Desktop\s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525838"/>
            <a:ext cx="15398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-36513" y="1295400"/>
            <a:ext cx="9180513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53D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приобретение технических средств, механизмов, оборудования, устройств, санитарной техники, обеспечивающих соблюдение норм, правил и требований к безопасности пребывания людей, охране жизни и здоровья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приобретение мебели, бытовой, электронно-вычислительной техники, программного обеспечения, периферийных устройств, копировально-множительного оборудования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благоустройство территории (парковка автотранспорта, пешеходные дорожки, причалы, ограждения, обеспечение освещения)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575" y="119063"/>
            <a:ext cx="8589963" cy="1071562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на создание гостевых комнат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 rot="5400000">
            <a:off x="3472895" y="-2000508"/>
            <a:ext cx="2256631" cy="8976928"/>
          </a:xfrm>
          <a:prstGeom prst="rightArrowCallout">
            <a:avLst>
              <a:gd name="adj1" fmla="val 11378"/>
              <a:gd name="adj2" fmla="val 12216"/>
              <a:gd name="adj3" fmla="val 13291"/>
              <a:gd name="adj4" fmla="val 83188"/>
            </a:avLst>
          </a:prstGeom>
          <a:solidFill>
            <a:schemeClr val="bg1">
              <a:alpha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tx2">
                <a:lumMod val="20000"/>
                <a:lumOff val="80000"/>
                <a:alpha val="40000"/>
              </a:schemeClr>
            </a:glow>
            <a:outerShdw blurRad="50800" dist="38100" dir="5400000" algn="t" rotWithShape="0">
              <a:schemeClr val="accent5">
                <a:lumMod val="20000"/>
                <a:lumOff val="80000"/>
                <a:alpha val="40000"/>
              </a:scheme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soft" dir="t"/>
          </a:scene3d>
          <a:sp3d extrusionH="107950" contourW="12700" prstMaterial="powder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22238"/>
            <a:ext cx="4181475" cy="1373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Субсидии СМСП, для создания детских центров дошкольного образования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576388"/>
            <a:ext cx="3513138" cy="11334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 частных детских сада  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Выборгский муниципальный район</a:t>
            </a:r>
          </a:p>
        </p:txBody>
      </p:sp>
      <p:sp>
        <p:nvSpPr>
          <p:cNvPr id="106501" name="Rectangle 7"/>
          <p:cNvSpPr>
            <a:spLocks/>
          </p:cNvSpPr>
          <p:nvPr/>
        </p:nvSpPr>
        <p:spPr bwMode="auto">
          <a:xfrm>
            <a:off x="422275" y="896938"/>
            <a:ext cx="774700" cy="8397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altLang="ru-RU" sz="5400" b="1">
              <a:solidFill>
                <a:srgbClr val="1EBCEF"/>
              </a:solidFill>
              <a:latin typeface="Arial Bold"/>
              <a:ea typeface="MS PGothic" pitchFamily="34" charset="-128"/>
              <a:cs typeface="Arial Bold"/>
              <a:sym typeface="Arial Bold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3727450" y="2122488"/>
            <a:ext cx="1530350" cy="215900"/>
          </a:xfrm>
          <a:prstGeom prst="rightArrow">
            <a:avLst>
              <a:gd name="adj1" fmla="val 50000"/>
              <a:gd name="adj2" fmla="val 33456"/>
            </a:avLst>
          </a:prstGeom>
          <a:gradFill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25" y="1455738"/>
            <a:ext cx="44021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1BE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групп дневного времяпрепровождения детей дошкольного возраста </a:t>
            </a:r>
            <a:r>
              <a:rPr lang="ru-RU" sz="1400" b="1" dirty="0" err="1"/>
              <a:t>Волховский</a:t>
            </a:r>
            <a:r>
              <a:rPr lang="ru-RU" sz="1400" b="1" dirty="0"/>
              <a:t>, Всеволожский, Гатчинский, </a:t>
            </a:r>
            <a:r>
              <a:rPr lang="ru-RU" sz="1400" b="1" dirty="0" err="1"/>
              <a:t>Кингисеппский</a:t>
            </a:r>
            <a:r>
              <a:rPr lang="ru-RU" sz="1400" b="1" dirty="0"/>
              <a:t>, Кировский, Ломоносовский,  Тихвинский и </a:t>
            </a:r>
            <a:r>
              <a:rPr lang="ru-RU" sz="1400" b="1" dirty="0" err="1"/>
              <a:t>Тосненский</a:t>
            </a:r>
            <a:r>
              <a:rPr lang="ru-RU" sz="1400" b="1" dirty="0"/>
              <a:t>  муниципальные районы.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213" y="3502025"/>
            <a:ext cx="8340725" cy="8302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Создается 40 новых рабочих мест 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 мест для размещения детей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83125" y="315913"/>
            <a:ext cx="42243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СМСП  для организации групп дневного времяпрепровождения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8388" y="4775200"/>
            <a:ext cx="42656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Объем финансирования –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 млн. рублей.</a:t>
            </a:r>
          </a:p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бюджет- 2 млн. рублей,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Фед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бюджет -8 млн. рублей</a:t>
            </a: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550" y="4832350"/>
            <a:ext cx="4384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Объем финансирования –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10 млн. рублей.</a:t>
            </a:r>
          </a:p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бюджет- 2 млн. рублей,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Фед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бюджет -8 млн. рублей.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AD101-EF6C-4207-9F36-AB27D1DD654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01975" y="60325"/>
            <a:ext cx="273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6913" y="4343400"/>
            <a:ext cx="27289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0"/>
          <p:cNvSpPr txBox="1">
            <a:spLocks noChangeArrowheads="1"/>
          </p:cNvSpPr>
          <p:nvPr/>
        </p:nvSpPr>
        <p:spPr bwMode="auto">
          <a:xfrm>
            <a:off x="7885113" y="3430588"/>
            <a:ext cx="719137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68313" y="1187450"/>
            <a:ext cx="8351837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Создание Центра времяпрепровождения детей за счет средств областного и федерального бюджетов – субсидия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 1,5 млн. рублей, но не более 85% затрат, </a:t>
            </a: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связанных с реализацией Проекта. </a:t>
            </a:r>
          </a:p>
          <a:p>
            <a:pPr algn="ctr"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Условия: Центр должен работать в течение не менее 3 лет, субсидия перечисляется 3 траншами: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не более 5% победителю после заключения соглашения; 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не более 45% после подтверждения понесенных затрат;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в оставшейся сумме при соответствии помещения санитарно-эпидемиологическим требованиям, нормам пожарной безопасности и подтверждении открытия Центра времяпрепровождения детей.</a:t>
            </a:r>
          </a:p>
          <a:p>
            <a:pPr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293688" y="2376488"/>
            <a:ext cx="830262" cy="215900"/>
          </a:xfrm>
          <a:prstGeom prst="rightArrow">
            <a:avLst>
              <a:gd name="adj1" fmla="val 50000"/>
              <a:gd name="adj2" fmla="val 33456"/>
            </a:avLst>
          </a:prstGeom>
          <a:gradFill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202738" cy="1016000"/>
          </a:xfrm>
          <a:prstGeom prst="rect">
            <a:avLst/>
          </a:prstGeom>
          <a:gradFill flip="none" rotWithShape="1">
            <a:gsLst>
              <a:gs pos="0">
                <a:srgbClr val="53B838"/>
              </a:gs>
              <a:gs pos="50000">
                <a:srgbClr val="9BDB89"/>
              </a:gs>
              <a:gs pos="100000">
                <a:srgbClr val="43CEFF"/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СМСП  для организации групп дневного времяпрепровождения детей дошкольного возраста, а также иных подобных им видов деятельности по присмотру и уходу за детьми.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0800000">
            <a:off x="7829550" y="2268538"/>
            <a:ext cx="830263" cy="215900"/>
          </a:xfrm>
          <a:prstGeom prst="rightArrow">
            <a:avLst>
              <a:gd name="adj1" fmla="val 50000"/>
              <a:gd name="adj2" fmla="val 33456"/>
            </a:avLst>
          </a:prstGeom>
          <a:gradFill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171575"/>
            <a:ext cx="8839200" cy="467518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предоставляются индивидуальным предпринимателям на создание Дошкольных образовательных центров  в размере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 10 млн. рублей, но не более 50% понесенных затрат.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Для получения субсидии требуется </a:t>
            </a:r>
            <a:r>
              <a:rPr lang="ru-RU" sz="1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лицензия</a:t>
            </a:r>
            <a:r>
              <a:rPr lang="ru-RU" sz="1800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для </a:t>
            </a: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осуществления образовательной деятельности по образовательным программам дошкольного образования.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Субсидия предоставляется 3 траншами: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  не более 10% победителю после заключения соглашения по обеспечению функционирования Дошкольного образовательного центра в течение не менее пяти лет;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  не более 75% при подтверждении понесенных затрат, направленных на получение лицензии на осуществление образовательной деятельности;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в оставшейся сумме при соответствии помещения санитарно-эпидемиологическим требованиям, нормам пожарной безопасности и подтверждении начала деятельности Дошкольного образовательного центра (лицензия).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42875" y="1984375"/>
            <a:ext cx="830263" cy="215900"/>
          </a:xfrm>
          <a:prstGeom prst="rightArrow">
            <a:avLst>
              <a:gd name="adj1" fmla="val 50000"/>
              <a:gd name="adj2" fmla="val 33456"/>
            </a:avLst>
          </a:prstGeom>
          <a:gradFill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8256588" y="1984375"/>
            <a:ext cx="830262" cy="215900"/>
          </a:xfrm>
          <a:prstGeom prst="rightArrow">
            <a:avLst>
              <a:gd name="adj1" fmla="val 50000"/>
              <a:gd name="adj2" fmla="val 33456"/>
            </a:avLst>
          </a:prstGeom>
          <a:gradFill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202738" cy="1016000"/>
          </a:xfrm>
          <a:prstGeom prst="rect">
            <a:avLst/>
          </a:prstGeom>
          <a:gradFill flip="none" rotWithShape="1">
            <a:gsLst>
              <a:gs pos="0">
                <a:srgbClr val="53B838"/>
              </a:gs>
              <a:gs pos="50000">
                <a:srgbClr val="9BDB89"/>
              </a:gs>
              <a:gs pos="100000">
                <a:srgbClr val="43CEFF"/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СМСП  для организации групп дневного времяпрепровождения детей дошкольного возраста, а также иных подобных им видов деятельности по присмотру и уходу за детьми.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8" y="1660525"/>
            <a:ext cx="8969375" cy="4732338"/>
          </a:xfrm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  <a:defRPr/>
            </a:pPr>
            <a:endParaRPr lang="ru-RU" altLang="ru-RU" sz="1100" dirty="0" smtClean="0">
              <a:latin typeface="Tahoma" pitchFamily="34" charset="0"/>
            </a:endParaRPr>
          </a:p>
          <a:p>
            <a:pPr algn="ctr">
              <a:lnSpc>
                <a:spcPct val="50000"/>
              </a:lnSpc>
              <a:buFont typeface="Arial" pitchFamily="34" charset="0"/>
              <a:buNone/>
              <a:defRPr/>
            </a:pPr>
            <a:endParaRPr lang="ru-RU" altLang="ru-RU" sz="13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ru-RU" altLang="ru-RU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Поддержка программ повышения энергоэффективности </a:t>
            </a:r>
          </a:p>
          <a:p>
            <a:pPr algn="ctr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ru-RU" altLang="ru-RU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производства, не более 50% понесенных затрат:</a:t>
            </a:r>
          </a:p>
          <a:p>
            <a:pPr algn="ctr">
              <a:lnSpc>
                <a:spcPct val="50000"/>
              </a:lnSpc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rgbClr val="21BE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повышение квалификации сотрудников по программам обучения специалистов по энергосбережению, включая обучение системе </a:t>
            </a:r>
            <a:r>
              <a:rPr lang="ru-RU" alt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энергоменеджмента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по стандарту ISO 50 001;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проведение энергетических обследований;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разработка и внедрение системы энергетического менеджмента, включая сертификацию по стандарту ISO 50 001;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приобретение и внедрение </a:t>
            </a:r>
            <a:r>
              <a:rPr lang="ru-RU" alt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энергоэффективных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технологий, оборудования и материалов;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уплата лизинговых платежей либо процентов по кредитам;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уплата лизинговых платежей либо процентов по кредитам (при условии внедрения инновационных энергосберегающих технологий);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уплата процентов по кредитам для исполнения обязательств по </a:t>
            </a:r>
            <a:r>
              <a:rPr lang="ru-RU" alt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энергосервисным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договорам (контрактам), заключенным с </a:t>
            </a:r>
            <a:r>
              <a:rPr lang="ru-RU" alt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энергосервисными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организациями.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63" y="92075"/>
            <a:ext cx="8037512" cy="60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для возмещения части затрат по реализации программ энергоэффективности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20738"/>
            <a:ext cx="4467225" cy="839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2014 год: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бюджет– 10 млн. рублей.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Поддержку получили -  5 СМСП.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8813" y="8128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2015 год: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 – 9 млн. рублей.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123825" y="641350"/>
            <a:ext cx="8464550" cy="5310188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indent="361950" algn="just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Затраты: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регистрационные сборы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аренда выставочных площадей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аренда дополнительного оборудования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аренда костюмов и аксессуаров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транспортные расходы по доставке экспонатов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транспортные расходы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расходы по проживанию представителей участников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расходы на оплату услуг переводчика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монтаж и демонтаж стендов</a:t>
            </a:r>
          </a:p>
          <a:p>
            <a:pPr indent="361950" algn="ctr">
              <a:defRPr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indent="361950" algn="ctr"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Размер субсидии -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не более 90% затрат, произведенных не ранее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</a:rPr>
              <a:t>1 декабря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 года предшествующего текущему финансовому году</a:t>
            </a:r>
            <a:endParaRPr lang="ru-RU" sz="22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575" y="-95250"/>
            <a:ext cx="8589963" cy="1071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Возмещение части затрат, связанных с участием в выставочно-ярмарочных мероприятиях</a:t>
            </a: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4252913" y="3703638"/>
            <a:ext cx="647700" cy="323850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1675" y="5305425"/>
            <a:ext cx="46323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2015 год: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 – 2, 5 млн.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825" y="5305425"/>
            <a:ext cx="46323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2014 год: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бюджет- 2,5 млн. рублей.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Поддержку получили -  11 СМСП.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84138"/>
            <a:ext cx="8229600" cy="62071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 "/>
              </a:rPr>
              <a:t>Условия отнесения хозяйствующих субъектов к категории малых и средних предприятий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76350"/>
            <a:ext cx="8524875" cy="484981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Средняя численность работников за предшествующий календарный год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не должна превышать </a:t>
            </a: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следующие </a:t>
            </a:r>
            <a:r>
              <a:rPr lang="ru-RU" altLang="ru-RU" sz="2000" b="1" dirty="0" smtClean="0">
                <a:solidFill>
                  <a:srgbClr val="22C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предельные значения средней численности работников </a:t>
            </a: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для каждой категории субъектов малого и среднего предпринимательства:</a:t>
            </a:r>
          </a:p>
          <a:p>
            <a:pPr marL="0" indent="0">
              <a:defRPr/>
            </a:pP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от 101 до 250 человек включительно для </a:t>
            </a:r>
            <a:r>
              <a:rPr lang="ru-RU" alt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средних предприятий;</a:t>
            </a:r>
          </a:p>
          <a:p>
            <a:pPr marL="0" indent="0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 100 человек включительно для </a:t>
            </a:r>
            <a:r>
              <a:rPr lang="ru-RU" alt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малых предприятий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; </a:t>
            </a:r>
          </a:p>
          <a:p>
            <a:pPr marL="0" indent="0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среди малых предприятий выделяются </a:t>
            </a:r>
            <a:r>
              <a:rPr lang="ru-RU" altLang="ru-RU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микропредприятия</a:t>
            </a:r>
            <a:r>
              <a:rPr lang="ru-RU" alt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- до 15 человек;</a:t>
            </a:r>
          </a:p>
          <a:p>
            <a:pPr marL="0" indent="0">
              <a:lnSpc>
                <a:spcPct val="80000"/>
              </a:lnSpc>
              <a:defRPr/>
            </a:pPr>
            <a:endParaRPr lang="ru-RU" alt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692150"/>
            <a:ext cx="9036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1950" algn="just">
              <a:defRPr/>
            </a:pPr>
            <a:r>
              <a:rPr lang="ru-RU" sz="24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 на: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получение и (или) продление 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обязательных, добровольных сертификатов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о соответствии, в том числе 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международных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внедрение 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системы менеджмента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соответствии с международными стандартами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аудит при сертификации систем менеджмента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 международным стандартам на предприятии соискателя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на получение 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знака "СЕ"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проведение сертификации самого </a:t>
            </a:r>
            <a:r>
              <a:rPr lang="ru-RU" sz="20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производства, товаров, оборудования и услуг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соответствие международным стандартам</a:t>
            </a:r>
          </a:p>
          <a:p>
            <a:pPr indent="361950"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Субсидия в размере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90% затрат,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indent="361950" algn="ctr">
              <a:defRPr/>
            </a:pPr>
            <a:r>
              <a:rPr lang="ru-RU" b="1" dirty="0">
                <a:solidFill>
                  <a:srgbClr val="5ECCF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произведенных не ранее </a:t>
            </a:r>
            <a:r>
              <a:rPr lang="ru-RU" b="1" u="sng" dirty="0">
                <a:solidFill>
                  <a:srgbClr val="5ECCF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июля </a:t>
            </a:r>
            <a:r>
              <a:rPr lang="ru-RU" b="1" dirty="0">
                <a:solidFill>
                  <a:srgbClr val="5ECCF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предшествующего текущему финансовому году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85725"/>
            <a:ext cx="9144000" cy="1071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Возмещение части затрат, связанных 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 получением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сертификатов</a:t>
            </a: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4056063" y="4122738"/>
            <a:ext cx="725487" cy="319087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313" y="5441950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2014 год: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бюджет- 1,53 млн. рублей.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Поддержку получили -  9 СМСП.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8988" y="54419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2015 год:</a:t>
            </a:r>
          </a:p>
          <a:p>
            <a:pPr algn="ctr">
              <a:defRPr/>
            </a:pPr>
            <a:r>
              <a:rPr lang="ru-RU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 – 2,75 млн. рублей.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71563"/>
            <a:ext cx="8229600" cy="46355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Субсидии предоставляются на возмещение части затрат: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b="1" dirty="0" smtClean="0">
              <a:solidFill>
                <a:srgbClr val="21BE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sz="22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произведенных по договору коммерческой концессии, в том числе затрат на вознаграждение </a:t>
            </a:r>
            <a:r>
              <a:rPr lang="ru-RU" sz="2200" b="1" dirty="0" err="1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франчайзеру</a:t>
            </a:r>
            <a:r>
              <a:rPr lang="ru-RU" sz="22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, за исключением  периодических платежей, и (или) затрат, связанных с приобретением оборудования, не более 2 млн. рублей;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Максимальный  размер субсидии составляет 50% </a:t>
            </a:r>
            <a:r>
              <a:rPr lang="ru-RU" sz="2200" b="1" dirty="0" smtClean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документально подтвержденных затрат в текущем году, но не более максимальных размеров субсидий на возмещение затрат. 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55575" y="1625600"/>
            <a:ext cx="927100" cy="349250"/>
          </a:xfrm>
          <a:prstGeom prst="rightArrow">
            <a:avLst>
              <a:gd name="adj1" fmla="val 50000"/>
              <a:gd name="adj2" fmla="val 33456"/>
            </a:avLst>
          </a:prstGeom>
          <a:gradFill>
            <a:gsLst>
              <a:gs pos="0">
                <a:srgbClr val="53B838"/>
              </a:gs>
              <a:gs pos="60000">
                <a:srgbClr val="22CECE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202738" cy="1016000"/>
          </a:xfrm>
          <a:prstGeom prst="rect">
            <a:avLst/>
          </a:prstGeom>
          <a:gradFill flip="none" rotWithShape="1">
            <a:gsLst>
              <a:gs pos="0">
                <a:srgbClr val="53B838"/>
              </a:gs>
              <a:gs pos="50000">
                <a:srgbClr val="9BDB89"/>
              </a:gs>
              <a:gs pos="100000">
                <a:srgbClr val="43CEFF"/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Предоставление субсидий субъектам МСП для стимулирования развития франчайзинга в сфере малого и среднего предпринимательства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163" y="5175250"/>
            <a:ext cx="69802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Финансирование 2015 год: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Обл. бюджет- 4 млн. рублей.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07156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95250" y="1071563"/>
            <a:ext cx="89646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ahoma" pitchFamily="34" charset="0"/>
              </a:rPr>
              <a:t>В муниципальных районах и городском округе работают </a:t>
            </a: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организации поддержки предпринимательства</a:t>
            </a:r>
            <a:r>
              <a:rPr lang="ru-RU" sz="2000" b="1" dirty="0">
                <a:latin typeface="Tahoma" pitchFamily="34" charset="0"/>
              </a:rPr>
              <a:t>, способствующие созданию условий для устойчивого функционирования и развития малого и среднего предпринимательства</a:t>
            </a:r>
          </a:p>
          <a:p>
            <a:pPr algn="ctr">
              <a:defRPr/>
            </a:pPr>
            <a:endParaRPr lang="ru-RU" sz="2400" dirty="0"/>
          </a:p>
          <a:p>
            <a:pPr>
              <a:defRPr/>
            </a:pP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УСЛУГИ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информационная поддержка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консультационная поддержка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обучение основам предпринимательства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имущественная поддержка (размещение в бизнес-инкубаторах)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финансовая поддержка (льготные займы, </a:t>
            </a:r>
            <a:r>
              <a:rPr lang="ru-RU" sz="2000" b="1" dirty="0" err="1">
                <a:solidFill>
                  <a:schemeClr val="tx2"/>
                </a:solidFill>
                <a:latin typeface="Tahoma" pitchFamily="34" charset="0"/>
              </a:rPr>
              <a:t>микрозаймы</a:t>
            </a: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помощь в организации бухгалтерского учета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8964613" cy="10715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  <a:defRPr/>
            </a:pPr>
            <a:r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Инфраструктура поддержки малого предпринимательства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5325" y="5711825"/>
            <a:ext cx="65436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110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http://small.lenobl.ru/about/gup/infrastruktura</a:t>
            </a:r>
            <a:r>
              <a:rPr lang="ru-RU" sz="2000" b="1" spc="110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95325" y="1700213"/>
            <a:ext cx="7764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300" b="1">
              <a:solidFill>
                <a:srgbClr val="8A06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57175" y="944563"/>
            <a:ext cx="86407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ahoma" pitchFamily="34" charset="0"/>
              </a:rPr>
              <a:t>Предоставляются муниципальными организациями поддержки предпринимательства малым предприятиям и ИП на развитие бизнеса </a:t>
            </a:r>
            <a:r>
              <a:rPr lang="ru-RU" sz="2000" b="1" u="sng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 льготных условиях</a:t>
            </a:r>
            <a:r>
              <a:rPr lang="ru-RU" sz="2000" b="1" dirty="0">
                <a:latin typeface="Tahoma" pitchFamily="34" charset="0"/>
              </a:rPr>
              <a:t>:</a:t>
            </a:r>
          </a:p>
          <a:p>
            <a:pPr algn="ctr">
              <a:defRPr/>
            </a:pPr>
            <a:endParaRPr lang="ru-RU" sz="2000" b="1" dirty="0"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ahoma" pitchFamily="34" charset="0"/>
              </a:rPr>
              <a:t>сумма </a:t>
            </a:r>
            <a:r>
              <a:rPr lang="ru-RU" sz="2000" b="1" dirty="0" err="1">
                <a:latin typeface="Tahoma" pitchFamily="34" charset="0"/>
              </a:rPr>
              <a:t>микрозайма</a:t>
            </a:r>
            <a:r>
              <a:rPr lang="ru-RU" sz="2000" b="1" dirty="0">
                <a:latin typeface="Tahoma" pitchFamily="34" charset="0"/>
              </a:rPr>
              <a:t> – </a:t>
            </a: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 1 000 000 рублей</a:t>
            </a:r>
            <a:endParaRPr lang="ru-RU" sz="2000" b="1" dirty="0"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err="1">
                <a:latin typeface="Tahoma" pitchFamily="34" charset="0"/>
              </a:rPr>
              <a:t>микрозаймы</a:t>
            </a:r>
            <a:r>
              <a:rPr lang="ru-RU" sz="2000" b="1" dirty="0">
                <a:latin typeface="Tahoma" pitchFamily="34" charset="0"/>
              </a:rPr>
              <a:t> выдаются на срок </a:t>
            </a: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 3 лет</a:t>
            </a:r>
            <a:endParaRPr lang="ru-RU" sz="2000" b="1" dirty="0"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ahoma" pitchFamily="34" charset="0"/>
              </a:rPr>
              <a:t>процентная ставка по </a:t>
            </a:r>
            <a:r>
              <a:rPr lang="ru-RU" sz="2000" b="1" dirty="0" err="1">
                <a:latin typeface="Tahoma" pitchFamily="34" charset="0"/>
              </a:rPr>
              <a:t>микрозайму</a:t>
            </a:r>
            <a:r>
              <a:rPr lang="ru-RU" sz="2000" b="1" dirty="0">
                <a:latin typeface="Tahoma" pitchFamily="34" charset="0"/>
              </a:rPr>
              <a:t> - </a:t>
            </a: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 10% годовых</a:t>
            </a:r>
            <a:endParaRPr lang="ru-RU" sz="2000" b="1" dirty="0">
              <a:latin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ahoma" pitchFamily="34" charset="0"/>
              </a:rPr>
              <a:t>поддержка в финансировании </a:t>
            </a: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начинающим предпринимателям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1BEC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2000" b="1" dirty="0">
                <a:latin typeface="Tahoma" pitchFamily="34" charset="0"/>
              </a:rPr>
              <a:t>	Микрозаймы выдают муниципальные организации в следующих городах: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г. Пикалево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г. Гатчина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г. Лодейное Поле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1BEC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г. Приозерск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</a:rPr>
              <a:t>г. Луга</a:t>
            </a:r>
            <a:endParaRPr lang="ru-RU" sz="2000" b="1" dirty="0">
              <a:solidFill>
                <a:schemeClr val="accent5"/>
              </a:solidFill>
              <a:latin typeface="Tahoma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3825" y="0"/>
            <a:ext cx="891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Микрозаймы для предпринимателей Ленинградской области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5"/>
          <p:cNvSpPr txBox="1">
            <a:spLocks noChangeArrowheads="1"/>
          </p:cNvSpPr>
          <p:nvPr/>
        </p:nvSpPr>
        <p:spPr bwMode="auto">
          <a:xfrm>
            <a:off x="350043" y="1871703"/>
            <a:ext cx="7262813" cy="34778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 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Комитет по развитию малого, среднего бизнеса и потребительского рынка Ленинградской области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Телефон: + 7 (812) 710 00 16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Факс: +7 (812) 710 00 23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hlinkClick r:id="rId2"/>
              </a:rPr>
              <a:t>www.small.lenobl.ru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7765" name="Picture 36" descr="big337789122679718_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915988"/>
            <a:ext cx="110966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79375"/>
            <a:ext cx="91440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EF37-8282-4910-9A32-7D40B570A72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84138"/>
            <a:ext cx="8229600" cy="62071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 "/>
              </a:rPr>
              <a:t>Условия отнесения хозяйствующих субъектов к категории малых и средних предприятий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52500"/>
            <a:ext cx="8686800" cy="5106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ru-RU" altLang="ru-RU" sz="2800" b="1" dirty="0" smtClean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 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8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выручка </a:t>
            </a:r>
            <a:r>
              <a:rPr lang="ru-RU" altLang="ru-RU" sz="28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от реализации товаров (работ, услуг)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 </a:t>
            </a: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без учета налога на добавленную стоимость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8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или </a:t>
            </a:r>
            <a:r>
              <a:rPr lang="ru-RU" altLang="ru-RU" sz="28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балансовая стоимость активов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(остаточная стоимость основных средств и нематериальных активов) </a:t>
            </a: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 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       за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предшествующий календарный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год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не должна превышать предельные значения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, установленные Правительством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РФ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        для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каждой категории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субъектов МСП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 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74638"/>
            <a:ext cx="8218487" cy="1498600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bg1"/>
                </a:solidFill>
                <a:latin typeface="Tahoma "/>
              </a:rPr>
              <a:t>ПРАВИТЕЛЬСТВО РОССИЙСКОЙ ФЕДЕРАЦИИ ПОСТАНОВЛЕНИЕ</a:t>
            </a:r>
            <a:r>
              <a:rPr lang="ru-RU" altLang="ru-RU" sz="2000" b="1" smtClean="0">
                <a:solidFill>
                  <a:schemeClr val="tx2"/>
                </a:solidFill>
                <a:latin typeface="Tahoma "/>
              </a:rPr>
              <a:t/>
            </a:r>
            <a:br>
              <a:rPr lang="ru-RU" altLang="ru-RU" sz="2000" b="1" smtClean="0">
                <a:solidFill>
                  <a:schemeClr val="tx2"/>
                </a:solidFill>
                <a:latin typeface="Tahoma "/>
              </a:rPr>
            </a:br>
            <a:r>
              <a:rPr lang="ru-RU" altLang="ru-RU" sz="2000" b="1" smtClean="0">
                <a:solidFill>
                  <a:schemeClr val="tx2"/>
                </a:solidFill>
                <a:latin typeface="Tahoma "/>
              </a:rPr>
              <a:t/>
            </a:r>
            <a:br>
              <a:rPr lang="ru-RU" altLang="ru-RU" sz="2000" b="1" smtClean="0">
                <a:solidFill>
                  <a:schemeClr val="tx2"/>
                </a:solidFill>
                <a:latin typeface="Tahoma "/>
              </a:rPr>
            </a:br>
            <a:r>
              <a:rPr lang="ru-RU" altLang="ru-RU" sz="2000" b="1" smtClean="0">
                <a:solidFill>
                  <a:schemeClr val="tx2"/>
                </a:solidFill>
                <a:latin typeface="Tahoma "/>
              </a:rPr>
              <a:t> от 9 Февраля 2013 Г. N 101 «О предельных значениях выручки от реализации товаров (работ, услуг) для каждой категории субъектов малого и среднего предпринимательства»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43075"/>
            <a:ext cx="86296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ru-RU" altLang="ru-RU" sz="2000" dirty="0">
              <a:solidFill>
                <a:srgbClr val="21BECF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26A3CA"/>
                </a:solidFill>
                <a:latin typeface="Tahoma "/>
              </a:rPr>
              <a:t>В соответствии со </a:t>
            </a:r>
            <a:r>
              <a:rPr lang="ru-RU" sz="2000" b="1" dirty="0">
                <a:solidFill>
                  <a:srgbClr val="26A3CA"/>
                </a:solidFill>
                <a:latin typeface="Tahoma "/>
                <a:hlinkClick r:id="rId2"/>
              </a:rPr>
              <a:t>статьей 4</a:t>
            </a:r>
            <a:r>
              <a:rPr lang="ru-RU" sz="2000" b="1" dirty="0">
                <a:solidFill>
                  <a:srgbClr val="26A3CA"/>
                </a:solidFill>
                <a:latin typeface="Tahoma "/>
              </a:rPr>
              <a:t> Федерального закона "О развитии малого и среднего предпринимательства в Российской Федерации" Правительство Российской Федерации постановляет: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26A3CA"/>
                </a:solidFill>
                <a:latin typeface="Tahoma "/>
              </a:rPr>
              <a:t>Установить </a:t>
            </a:r>
            <a:r>
              <a:rPr lang="ru-RU" sz="2000" b="1" dirty="0">
                <a:solidFill>
                  <a:srgbClr val="26A3CA"/>
                </a:solidFill>
                <a:latin typeface="Tahoma "/>
              </a:rPr>
              <a:t>предельные значения выручки от реализации товаров (работ, услуг) за предшествующий календарный год без учета налога на добавленную стоимость для следующих категорий субъектов малого и среднего предпринимательства: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микропредприятия</a:t>
            </a: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 - 60 млн. рублей;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малые предприятия - 400 млн. рублей;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средние предприятия - 1000 млн. </a:t>
            </a:r>
            <a:r>
              <a:rPr lang="ru-RU" sz="2000" b="1" dirty="0" smtClean="0">
                <a:solidFill>
                  <a:srgbClr val="53B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"/>
              </a:rPr>
              <a:t>рублей;</a:t>
            </a:r>
            <a:endParaRPr lang="ru-RU" sz="2000" b="1" dirty="0">
              <a:solidFill>
                <a:srgbClr val="53B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 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2000" dirty="0"/>
          </a:p>
          <a:p>
            <a:pPr>
              <a:lnSpc>
                <a:spcPct val="90000"/>
              </a:lnSpc>
              <a:defRPr/>
            </a:pP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 flipV="1">
            <a:off x="1457326" y="6199212"/>
            <a:ext cx="6559549" cy="2"/>
          </a:xfrm>
          <a:prstGeom prst="line">
            <a:avLst/>
          </a:prstGeom>
          <a:ln w="57150">
            <a:gradFill>
              <a:gsLst>
                <a:gs pos="0">
                  <a:srgbClr val="53B838"/>
                </a:gs>
                <a:gs pos="60000">
                  <a:srgbClr val="22CECE"/>
                </a:gs>
                <a:gs pos="100000">
                  <a:srgbClr val="00B0F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6" descr="D:\FtoR\Презентция\Export\лог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207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34988" y="777875"/>
            <a:ext cx="8609012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Tahoma" pitchFamily="34" charset="0"/>
              </a:rPr>
              <a:t>Государственная программа Российской Федерации  «Экономическое развитие и инновационная экономика» </a:t>
            </a:r>
          </a:p>
          <a:p>
            <a:pPr algn="ctr">
              <a:defRPr/>
            </a:pPr>
            <a:r>
              <a:rPr lang="ru-RU" sz="1600" dirty="0">
                <a:solidFill>
                  <a:srgbClr val="26A3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(утверждена распоряжением Правительства РФ от 29 марта 2013 года № 467-р)</a:t>
            </a:r>
            <a:endParaRPr lang="en-US" sz="1600" dirty="0">
              <a:solidFill>
                <a:srgbClr val="26A3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6021" name="Rectangle 19"/>
          <p:cNvSpPr>
            <a:spLocks noChangeArrowheads="1"/>
          </p:cNvSpPr>
          <p:nvPr/>
        </p:nvSpPr>
        <p:spPr bwMode="auto">
          <a:xfrm>
            <a:off x="635000" y="2619375"/>
            <a:ext cx="83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chemeClr val="tx2"/>
                </a:solidFill>
                <a:latin typeface="Tahoma" pitchFamily="34" charset="0"/>
              </a:rPr>
              <a:t>Государственная программа Ленинградской области  «Стимулирование экономической активности Ленинградской области» </a:t>
            </a:r>
          </a:p>
          <a:p>
            <a:pPr algn="ctr"/>
            <a:r>
              <a:rPr lang="ru-RU" altLang="ru-RU" sz="1400" b="1">
                <a:solidFill>
                  <a:srgbClr val="26A3CA"/>
                </a:solidFill>
                <a:latin typeface="Tahoma" pitchFamily="34" charset="0"/>
              </a:rPr>
              <a:t>(утверждена </a:t>
            </a:r>
            <a:r>
              <a:rPr lang="ru-RU" altLang="ru-RU" sz="1400" b="1">
                <a:solidFill>
                  <a:srgbClr val="26A3CA"/>
                </a:solidFill>
              </a:rPr>
              <a:t>Постановлением Правительства Ленинградской области от 14.11.2013 N 394 </a:t>
            </a:r>
            <a:r>
              <a:rPr lang="ru-RU" altLang="ru-RU" sz="1400" b="1">
                <a:solidFill>
                  <a:srgbClr val="26A3CA"/>
                </a:solidFill>
                <a:latin typeface="Tahoma" pitchFamily="34" charset="0"/>
              </a:rPr>
              <a:t>)</a:t>
            </a:r>
            <a:endParaRPr lang="en-US" altLang="ru-RU" sz="1400" b="1">
              <a:solidFill>
                <a:srgbClr val="26A3CA"/>
              </a:solidFill>
              <a:latin typeface="Tahoma" pitchFamily="34" charset="0"/>
            </a:endParaRPr>
          </a:p>
          <a:p>
            <a:pPr algn="ctr"/>
            <a:endParaRPr lang="en-US" altLang="ru-RU" sz="2800" b="1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86022" name="Picture 6" descr="D:\FtoR\Презентция\Export\лог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2773363"/>
            <a:ext cx="5254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0263" y="4668838"/>
            <a:ext cx="80279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 «Развитие малого, среднего предпринимательства и потребительского рынка Ленинградской области»</a:t>
            </a:r>
          </a:p>
        </p:txBody>
      </p:sp>
      <p:pic>
        <p:nvPicPr>
          <p:cNvPr id="86024" name="Picture 6" descr="D:\FtoR\Презентция\Export\лого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4848225"/>
            <a:ext cx="5127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Объект 6"/>
          <p:cNvGraphicFramePr>
            <a:graphicFrameLocks noGrp="1"/>
          </p:cNvGraphicFramePr>
          <p:nvPr>
            <p:ph idx="1"/>
          </p:nvPr>
        </p:nvGraphicFramePr>
        <p:xfrm>
          <a:off x="125413" y="1103313"/>
          <a:ext cx="8885237" cy="5040312"/>
        </p:xfrm>
        <a:graphic>
          <a:graphicData uri="http://schemas.openxmlformats.org/presentationml/2006/ole">
            <p:oleObj spid="_x0000_s88066" r:id="rId3" imgW="8882642" imgH="5041829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B75FA-6658-4811-9EA7-472F5BC79A9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6238" y="0"/>
            <a:ext cx="8456612" cy="7302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распределение средств Подпрограммы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190500" y="101600"/>
            <a:ext cx="8710613" cy="579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Финансирование Подпрограммы в 2015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10E16-9192-4E40-B063-0BE990C43CC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055688"/>
            <a:ext cx="37052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Областной бюджет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500" y="1060450"/>
            <a:ext cx="44592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53B8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300 млн.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500" y="1744663"/>
            <a:ext cx="4552950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Федеральный бюджет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(планируется привлечь)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2925" y="1917700"/>
            <a:ext cx="44592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53B8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212 млн.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275" y="3076575"/>
            <a:ext cx="8353425" cy="271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(на реализацию следующих мероприятий :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старт, лизинг, модернизация, детские сады и группы времяпрепровождения детей )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Дополнительно планируется привлечь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средства Федерального бюджета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(Моногорода, Частный промышленный парк)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233363" y="0"/>
            <a:ext cx="8477250" cy="7826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Финансирование Мер поддержки субъектов малого среднего предпринимательства в  2014 году и 2015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AB7F9-45DA-4700-B69A-C4B2F7E347A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1" name="Group 114"/>
          <p:cNvGraphicFramePr>
            <a:graphicFrameLocks noGrp="1"/>
          </p:cNvGraphicFramePr>
          <p:nvPr/>
        </p:nvGraphicFramePr>
        <p:xfrm>
          <a:off x="149225" y="1171575"/>
          <a:ext cx="8839200" cy="5000681"/>
        </p:xfrm>
        <a:graphic>
          <a:graphicData uri="http://schemas.openxmlformats.org/drawingml/2006/table">
            <a:tbl>
              <a:tblPr/>
              <a:tblGrid>
                <a:gridCol w="4430858"/>
                <a:gridCol w="2103653"/>
                <a:gridCol w="2304689"/>
              </a:tblGrid>
              <a:tr h="4032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Предоставление субсидий СМСП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2014 год, млн. руб.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2015 год, млн. руб.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Лизинг ,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т.ч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. сфера ЖКХ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175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Модернизация производства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33,33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% по кредитам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10,06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Гостевые дома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Детские сады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10,66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Группы времяпрепровождения детей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8,13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Развитие франчайзинга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Участие в выставках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Получение сертификатов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1,52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2,75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СТАРТ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36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 Мероприятия по программе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энергоэффективности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лементы шаблона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12492</TotalTime>
  <Words>2832</Words>
  <Application>Microsoft Office PowerPoint</Application>
  <PresentationFormat>Экран (4:3)</PresentationFormat>
  <Paragraphs>381</Paragraphs>
  <Slides>34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Контентный</vt:lpstr>
      <vt:lpstr>Рубрика</vt:lpstr>
      <vt:lpstr>Элементы шаблона</vt:lpstr>
      <vt:lpstr>Пустой</vt:lpstr>
      <vt:lpstr>1_Контентный</vt:lpstr>
      <vt:lpstr>2_Контентный</vt:lpstr>
      <vt:lpstr>1_Рубрика</vt:lpstr>
      <vt:lpstr>Тема Office</vt:lpstr>
      <vt:lpstr>Лист Microsoft Office Excel 97-2003</vt:lpstr>
      <vt:lpstr>Слайд 1</vt:lpstr>
      <vt:lpstr>ФЗ «О развитии малого и среднего предпринимательства в Российской Федерации»  (от 24 июля 2007 года № 209-ФЗ)</vt:lpstr>
      <vt:lpstr>Условия отнесения хозяйствующих субъектов к категории малых и средних предприятий</vt:lpstr>
      <vt:lpstr>Условия отнесения хозяйствующих субъектов к категории малых и средних предприятий</vt:lpstr>
      <vt:lpstr>ПРАВИТЕЛЬСТВО РОССИЙСКОЙ ФЕДЕРАЦИИ ПОСТАНОВЛЕНИЕ   от 9 Февраля 2013 Г. N 101 «О предельных значениях выручки от реализации товаров (работ, услуг) для каждой категории субъектов малого и среднего предпринимательства» </vt:lpstr>
      <vt:lpstr>Слайд 6</vt:lpstr>
      <vt:lpstr>Территориальное распределение средств Подпрограммы</vt:lpstr>
      <vt:lpstr>Слайд 8</vt:lpstr>
      <vt:lpstr>Слайд 9</vt:lpstr>
      <vt:lpstr> Субсидии бюджетам МР и ГО на поддержку начинающих предпринимателей , 2015 год  </vt:lpstr>
      <vt:lpstr> Субсидии бюджетам МР и ГО на поддержку начинающих предпринимателей , 2015 год  </vt:lpstr>
      <vt:lpstr> Субсидии бюджетам МР и ГО на поддержку начинающих предпринимателей , 2015 год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Субсидии СМСП, для создания детских центров дошкольного образования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Vasiljeva</cp:lastModifiedBy>
  <cp:revision>687</cp:revision>
  <cp:lastPrinted>2015-05-26T08:04:27Z</cp:lastPrinted>
  <dcterms:created xsi:type="dcterms:W3CDTF">2012-12-07T10:19:04Z</dcterms:created>
  <dcterms:modified xsi:type="dcterms:W3CDTF">2015-06-22T12:23:18Z</dcterms:modified>
</cp:coreProperties>
</file>